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38"/>
  </p:notesMasterIdLst>
  <p:sldIdLst>
    <p:sldId id="504" r:id="rId2"/>
    <p:sldId id="367" r:id="rId3"/>
    <p:sldId id="464" r:id="rId4"/>
    <p:sldId id="477" r:id="rId5"/>
    <p:sldId id="482" r:id="rId6"/>
    <p:sldId id="483" r:id="rId7"/>
    <p:sldId id="478" r:id="rId8"/>
    <p:sldId id="479" r:id="rId9"/>
    <p:sldId id="480" r:id="rId10"/>
    <p:sldId id="481" r:id="rId11"/>
    <p:sldId id="473" r:id="rId12"/>
    <p:sldId id="474" r:id="rId13"/>
    <p:sldId id="506" r:id="rId14"/>
    <p:sldId id="475" r:id="rId15"/>
    <p:sldId id="476" r:id="rId16"/>
    <p:sldId id="466" r:id="rId17"/>
    <p:sldId id="469" r:id="rId18"/>
    <p:sldId id="470" r:id="rId19"/>
    <p:sldId id="501" r:id="rId20"/>
    <p:sldId id="505" r:id="rId21"/>
    <p:sldId id="502" r:id="rId22"/>
    <p:sldId id="503" r:id="rId23"/>
    <p:sldId id="492" r:id="rId24"/>
    <p:sldId id="496" r:id="rId25"/>
    <p:sldId id="498" r:id="rId26"/>
    <p:sldId id="499" r:id="rId27"/>
    <p:sldId id="484" r:id="rId28"/>
    <p:sldId id="485" r:id="rId29"/>
    <p:sldId id="487" r:id="rId30"/>
    <p:sldId id="494" r:id="rId31"/>
    <p:sldId id="489" r:id="rId32"/>
    <p:sldId id="490" r:id="rId33"/>
    <p:sldId id="491" r:id="rId34"/>
    <p:sldId id="377" r:id="rId35"/>
    <p:sldId id="507" r:id="rId36"/>
    <p:sldId id="300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C777B9C0-50B4-4E9E-BB75-B2132D199ACE}">
          <p14:sldIdLst>
            <p14:sldId id="504"/>
            <p14:sldId id="367"/>
            <p14:sldId id="464"/>
            <p14:sldId id="477"/>
            <p14:sldId id="482"/>
            <p14:sldId id="483"/>
            <p14:sldId id="478"/>
            <p14:sldId id="479"/>
            <p14:sldId id="480"/>
            <p14:sldId id="481"/>
            <p14:sldId id="473"/>
            <p14:sldId id="474"/>
            <p14:sldId id="506"/>
            <p14:sldId id="475"/>
            <p14:sldId id="476"/>
            <p14:sldId id="466"/>
            <p14:sldId id="469"/>
            <p14:sldId id="470"/>
            <p14:sldId id="501"/>
            <p14:sldId id="505"/>
            <p14:sldId id="502"/>
            <p14:sldId id="503"/>
            <p14:sldId id="492"/>
            <p14:sldId id="496"/>
            <p14:sldId id="498"/>
            <p14:sldId id="499"/>
            <p14:sldId id="484"/>
            <p14:sldId id="485"/>
            <p14:sldId id="487"/>
            <p14:sldId id="494"/>
            <p14:sldId id="489"/>
            <p14:sldId id="490"/>
            <p14:sldId id="491"/>
            <p14:sldId id="377"/>
            <p14:sldId id="507"/>
            <p14:sldId id="30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1063A"/>
    <a:srgbClr val="AFAB09"/>
    <a:srgbClr val="FF6600"/>
    <a:srgbClr val="0070C0"/>
    <a:srgbClr val="FF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51" autoAdjust="0"/>
    <p:restoredTop sz="91396" autoAdjust="0"/>
  </p:normalViewPr>
  <p:slideViewPr>
    <p:cSldViewPr snapToGrid="0">
      <p:cViewPr varScale="1">
        <p:scale>
          <a:sx n="63" d="100"/>
          <a:sy n="63" d="100"/>
        </p:scale>
        <p:origin x="747" y="48"/>
      </p:cViewPr>
      <p:guideLst/>
    </p:cSldViewPr>
  </p:slideViewPr>
  <p:outlineViewPr>
    <p:cViewPr>
      <p:scale>
        <a:sx n="33" d="100"/>
        <a:sy n="33" d="100"/>
      </p:scale>
      <p:origin x="0" y="-1287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79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6E2612-5213-4B6B-99A8-BAC5DC9C4481}" type="datetimeFigureOut">
              <a:rPr lang="en-US" smtClean="0"/>
              <a:t>5/18/2022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71DED1-4C91-4561-A99B-E6676363E2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4517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</a:pPr>
            <a:fld id="{AA897F7C-541D-514B-A114-CD1201CB23D6}" type="slidenum">
              <a:rPr lang="de-DE" altLang="x-none"/>
              <a:pPr>
                <a:spcBef>
                  <a:spcPct val="0"/>
                </a:spcBef>
              </a:pPr>
              <a:t>1</a:t>
            </a:fld>
            <a:endParaRPr lang="de-DE" altLang="x-none"/>
          </a:p>
        </p:txBody>
      </p:sp>
      <p:sp>
        <p:nvSpPr>
          <p:cNvPr id="28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x-none" dirty="0">
              <a:latin typeface="Arial" charset="0"/>
              <a:ea typeface="ＭＳ Ｐゴシック" charset="-128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Nice explanations here:</a:t>
            </a:r>
          </a:p>
          <a:p>
            <a:r>
              <a:rPr lang="en-US" dirty="0"/>
              <a:t>https://towardsdatascience.com/how-to-do-deep-learning-on-graphs-with-graph-convolutional-networks-62acf5b143d0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Simple Message Passing on Graphs - </a:t>
            </a:r>
            <a:r>
              <a:rPr lang="en-US" dirty="0"/>
              <a:t>https://www.youtube.com/watch?v=ijmxpItkRjc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71DED1-4C91-4561-A99B-E6676363E22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7859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Nice 10 min video here: https://www.youtube.com/watch?v=ijmxpItkRjc</a:t>
            </a:r>
          </a:p>
          <a:p>
            <a:r>
              <a:rPr lang="en-US"/>
              <a:t>Code here: https://github.com/tkipf/gcn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71DED1-4C91-4561-A99B-E6676363E22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7182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GNN Tutorials</a:t>
            </a:r>
          </a:p>
          <a:p>
            <a:r>
              <a:rPr lang="en-US" dirty="0"/>
              <a:t>https://uvadlc-notebooks.readthedocs.io/en/latest/tutorial_notebooks/tutorial7/GNN_overview.html</a:t>
            </a:r>
          </a:p>
          <a:p>
            <a:r>
              <a:rPr lang="en-US" dirty="0"/>
              <a:t>https://pytorch-geometric.readthedocs.io/en/latest/notes/create_gnn.html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71DED1-4C91-4561-A99B-E6676363E22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1142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71DED1-4C91-4561-A99B-E6676363E22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5860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71DED1-4C91-4561-A99B-E6676363E22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5848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GNN essence - https://www.youtube.com/watch?v=WdtFKaRxTg4</a:t>
            </a:r>
          </a:p>
          <a:p>
            <a:r>
              <a:rPr lang="en-US" dirty="0" err="1"/>
              <a:t>Oversmoothing</a:t>
            </a:r>
            <a:r>
              <a:rPr lang="en-US" dirty="0"/>
              <a:t> - https://towardsdatascience.com/over-smoothing-issue-in-graph-neural-network-bddc8fbc2472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71DED1-4C91-4561-A99B-E6676363E22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5755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71DED1-4C91-4561-A99B-E6676363E22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489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Check papers that cite Wang, </a:t>
            </a:r>
            <a:r>
              <a:rPr lang="en-US" dirty="0" err="1"/>
              <a:t>Daixin</a:t>
            </a:r>
            <a:r>
              <a:rPr lang="en-US" dirty="0"/>
              <a:t>, et al. "A semi-supervised graph attentive network for financial fraud detection." </a:t>
            </a:r>
            <a:r>
              <a:rPr lang="en-US" i="1" dirty="0"/>
              <a:t>2019 IEEE International Conference on Data Mining (ICDM)</a:t>
            </a:r>
            <a:r>
              <a:rPr lang="en-US" dirty="0"/>
              <a:t>. IEEE, 2019.</a:t>
            </a:r>
          </a:p>
          <a:p>
            <a:endParaRPr lang="en-US" dirty="0"/>
          </a:p>
          <a:p>
            <a:r>
              <a:rPr lang="en-US" dirty="0"/>
              <a:t>https://scholar.google.com/scholar?hl=en&amp;as_sdt=0%2C5&amp;q=+semi-supervised+graph+attentive+network+for+financial+fraud+detecti&amp;btnG=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71DED1-4C91-4561-A99B-E6676363E22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6091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Nice explanations here:</a:t>
            </a:r>
          </a:p>
          <a:p>
            <a:r>
              <a:rPr lang="en-US" dirty="0"/>
              <a:t>https://towardsdatascience.com/how-to-do-deep-learning-on-graphs-with-graph-convolutional-networks-62acf5b143d0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Simple Message Passing on Graphs - </a:t>
            </a:r>
            <a:r>
              <a:rPr lang="en-US" dirty="0"/>
              <a:t>https://www.youtube.com/watch?v=ijmxpItkRjc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71DED1-4C91-4561-A99B-E6676363E22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1583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Nice explanations here:</a:t>
            </a:r>
          </a:p>
          <a:p>
            <a:r>
              <a:rPr lang="en-US" dirty="0"/>
              <a:t>https://towardsdatascience.com/how-to-do-deep-learning-on-graphs-with-graph-convolutional-networks-62acf5b143d0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Simple Message Passing on Graphs - </a:t>
            </a:r>
            <a:r>
              <a:rPr lang="en-US" dirty="0"/>
              <a:t>https://www.youtube.com/watch?v=ijmxpItkRjc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71DED1-4C91-4561-A99B-E6676363E22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6688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 bwMode="gray">
          <a:xfrm>
            <a:off x="9504379" y="270730"/>
            <a:ext cx="2687621" cy="15740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4000" tIns="96000" rIns="144000" bIns="9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400"/>
              </a:spcBef>
              <a:spcAft>
                <a:spcPts val="400"/>
              </a:spcAft>
            </a:pPr>
            <a:endParaRPr lang="de-DE" sz="1600" b="1" dirty="0" err="1"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/>
          <p:nvPr/>
        </p:nvSpPr>
        <p:spPr bwMode="gray">
          <a:xfrm>
            <a:off x="143340" y="2"/>
            <a:ext cx="9841093" cy="15567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grpSp>
        <p:nvGrpSpPr>
          <p:cNvPr id="11" name="Group 11"/>
          <p:cNvGrpSpPr>
            <a:grpSpLocks noChangeAspect="1"/>
          </p:cNvGrpSpPr>
          <p:nvPr/>
        </p:nvGrpSpPr>
        <p:grpSpPr bwMode="gray">
          <a:xfrm>
            <a:off x="10176454" y="270730"/>
            <a:ext cx="1824204" cy="1041877"/>
            <a:chOff x="2109" y="940"/>
            <a:chExt cx="991" cy="566"/>
          </a:xfrm>
        </p:grpSpPr>
        <p:sp>
          <p:nvSpPr>
            <p:cNvPr id="12" name="AutoShape 10"/>
            <p:cNvSpPr>
              <a:spLocks noChangeAspect="1" noChangeArrowheads="1" noTextEdit="1"/>
            </p:cNvSpPr>
            <p:nvPr/>
          </p:nvSpPr>
          <p:spPr bwMode="gray">
            <a:xfrm>
              <a:off x="2109" y="940"/>
              <a:ext cx="990" cy="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pic>
          <p:nvPicPr>
            <p:cNvPr id="13" name="Picture 12"/>
            <p:cNvPicPr>
              <a:picLocks noChangeAspect="1" noChangeArrowheads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235"/>
            <a:stretch/>
          </p:blipFill>
          <p:spPr bwMode="gray">
            <a:xfrm>
              <a:off x="2109" y="940"/>
              <a:ext cx="991" cy="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1" name="Rectangle 20"/>
          <p:cNvSpPr/>
          <p:nvPr/>
        </p:nvSpPr>
        <p:spPr bwMode="gray">
          <a:xfrm>
            <a:off x="239186" y="3909485"/>
            <a:ext cx="11468097" cy="273684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478367" y="1411817"/>
            <a:ext cx="11474451" cy="4993217"/>
          </a:xfr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de-DE" dirty="0"/>
              <a:t>Insert </a:t>
            </a:r>
            <a:r>
              <a:rPr lang="de-DE" dirty="0" err="1"/>
              <a:t>picture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clicking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icon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239186" y="3902392"/>
            <a:ext cx="11468097" cy="2743941"/>
          </a:xfrm>
          <a:solidFill>
            <a:schemeClr val="accent1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667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478365" y="3902392"/>
            <a:ext cx="11228919" cy="2495549"/>
          </a:xfrm>
          <a:noFill/>
        </p:spPr>
        <p:txBody>
          <a:bodyPr lIns="108000" tIns="252000"/>
          <a:lstStyle>
            <a:lvl1pPr>
              <a:defRPr sz="2667">
                <a:solidFill>
                  <a:schemeClr val="bg1"/>
                </a:solidFill>
              </a:defRPr>
            </a:lvl1pPr>
          </a:lstStyle>
          <a:p>
            <a:r>
              <a:rPr lang="en-US" dirty="0" err="1"/>
              <a:t>Presentationtitle</a:t>
            </a:r>
            <a:br>
              <a:rPr lang="en-US" dirty="0"/>
            </a:br>
            <a:r>
              <a:rPr lang="en-US" dirty="0"/>
              <a:t>up to maximum 2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5183715" y="5277909"/>
            <a:ext cx="6523568" cy="1120033"/>
          </a:xfrm>
        </p:spPr>
        <p:txBody>
          <a:bodyPr rIns="108000"/>
          <a:lstStyle>
            <a:lvl1pPr marL="0" indent="0" algn="r">
              <a:buNone/>
              <a:defRPr sz="1867">
                <a:solidFill>
                  <a:schemeClr val="bg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Speaker</a:t>
            </a:r>
            <a:br>
              <a:rPr lang="en-US" dirty="0"/>
            </a:br>
            <a:r>
              <a:rPr lang="en-US" dirty="0"/>
              <a:t>Job Description</a:t>
            </a:r>
            <a:br>
              <a:rPr lang="en-US" dirty="0"/>
            </a:br>
            <a:r>
              <a:rPr lang="en-US" dirty="0"/>
              <a:t>Institute</a:t>
            </a:r>
          </a:p>
        </p:txBody>
      </p:sp>
    </p:spTree>
    <p:extLst>
      <p:ext uri="{BB962C8B-B14F-4D97-AF65-F5344CB8AC3E}">
        <p14:creationId xmlns:p14="http://schemas.microsoft.com/office/powerpoint/2010/main" val="4171889904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x Text (Box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de-DE" dirty="0"/>
              <a:t>Write </a:t>
            </a:r>
            <a:r>
              <a:rPr lang="de-DE" dirty="0" err="1"/>
              <a:t>your</a:t>
            </a:r>
            <a:r>
              <a:rPr lang="de-DE" dirty="0"/>
              <a:t> title</a:t>
            </a:r>
            <a:br>
              <a:rPr lang="de-DE" dirty="0"/>
            </a:br>
            <a:r>
              <a:rPr lang="de-DE" dirty="0"/>
              <a:t>- </a:t>
            </a:r>
            <a:r>
              <a:rPr lang="de-DE" dirty="0" err="1"/>
              <a:t>maximum</a:t>
            </a:r>
            <a:r>
              <a:rPr lang="de-DE" dirty="0"/>
              <a:t> 2 </a:t>
            </a:r>
            <a:r>
              <a:rPr lang="de-DE" dirty="0" err="1"/>
              <a:t>lines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478369" y="2228866"/>
            <a:ext cx="2112433" cy="417616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4"/>
          </p:nvPr>
        </p:nvSpPr>
        <p:spPr bwMode="gray">
          <a:xfrm>
            <a:off x="2832102" y="2228866"/>
            <a:ext cx="2114551" cy="4176167"/>
          </a:xfrm>
        </p:spPr>
        <p:txBody>
          <a:bodyPr/>
          <a:lstStyle>
            <a:lvl2pPr>
              <a:buClr>
                <a:schemeClr val="accent2"/>
              </a:buClr>
              <a:defRPr/>
            </a:lvl2pPr>
            <a:lvl3pPr>
              <a:buClr>
                <a:schemeClr val="accent2"/>
              </a:buClr>
              <a:defRPr/>
            </a:lvl3pPr>
            <a:lvl4pPr>
              <a:buClr>
                <a:schemeClr val="accent2"/>
              </a:buClr>
              <a:defRPr/>
            </a:lvl4pPr>
            <a:lvl5pPr>
              <a:buClr>
                <a:schemeClr val="accent2"/>
              </a:buClr>
              <a:defRPr/>
            </a:lvl5pPr>
            <a:lvl6pPr>
              <a:buClr>
                <a:schemeClr val="accent2"/>
              </a:buClr>
              <a:defRPr/>
            </a:lvl6pPr>
            <a:lvl7pPr>
              <a:buClr>
                <a:schemeClr val="accent2"/>
              </a:buClr>
              <a:defRPr/>
            </a:lvl7pPr>
            <a:lvl8pPr>
              <a:defRPr>
                <a:solidFill>
                  <a:schemeClr val="accent2"/>
                </a:solidFill>
              </a:defRPr>
            </a:lvl8pPr>
            <a:lvl9pPr>
              <a:defRPr>
                <a:solidFill>
                  <a:schemeClr val="accent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5"/>
          </p:nvPr>
        </p:nvSpPr>
        <p:spPr bwMode="gray">
          <a:xfrm>
            <a:off x="5182647" y="2228866"/>
            <a:ext cx="2114551" cy="4176167"/>
          </a:xfrm>
        </p:spPr>
        <p:txBody>
          <a:bodyPr/>
          <a:lstStyle>
            <a:lvl2pPr>
              <a:buClr>
                <a:schemeClr val="accent3"/>
              </a:buClr>
              <a:defRPr/>
            </a:lvl2pPr>
            <a:lvl3pPr>
              <a:buClr>
                <a:schemeClr val="accent3"/>
              </a:buClr>
              <a:defRPr/>
            </a:lvl3pPr>
            <a:lvl4pPr>
              <a:buClr>
                <a:schemeClr val="accent3"/>
              </a:buClr>
              <a:defRPr/>
            </a:lvl4pPr>
            <a:lvl5pPr>
              <a:buClr>
                <a:schemeClr val="accent3"/>
              </a:buClr>
              <a:defRPr/>
            </a:lvl5pPr>
            <a:lvl6pPr>
              <a:buClr>
                <a:schemeClr val="accent3"/>
              </a:buClr>
              <a:defRPr/>
            </a:lvl6pPr>
            <a:lvl7pPr>
              <a:buClr>
                <a:schemeClr val="accent3"/>
              </a:buClr>
              <a:defRPr/>
            </a:lvl7pPr>
            <a:lvl8pPr>
              <a:defRPr>
                <a:solidFill>
                  <a:schemeClr val="accent3"/>
                </a:solidFill>
              </a:defRPr>
            </a:lvl8pPr>
            <a:lvl9pPr>
              <a:defRPr>
                <a:solidFill>
                  <a:schemeClr val="accent3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6"/>
          </p:nvPr>
        </p:nvSpPr>
        <p:spPr bwMode="gray">
          <a:xfrm>
            <a:off x="7533218" y="2228866"/>
            <a:ext cx="2114551" cy="4176167"/>
          </a:xfrm>
        </p:spPr>
        <p:txBody>
          <a:bodyPr/>
          <a:lstStyle>
            <a:lvl2pPr>
              <a:buClr>
                <a:schemeClr val="accent4"/>
              </a:buClr>
              <a:defRPr/>
            </a:lvl2pPr>
            <a:lvl3pPr>
              <a:buClr>
                <a:schemeClr val="accent4"/>
              </a:buClr>
              <a:defRPr/>
            </a:lvl3pPr>
            <a:lvl4pPr>
              <a:buClr>
                <a:schemeClr val="accent4"/>
              </a:buClr>
              <a:defRPr/>
            </a:lvl4pPr>
            <a:lvl5pPr>
              <a:buClr>
                <a:schemeClr val="accent4"/>
              </a:buClr>
              <a:defRPr/>
            </a:lvl5pPr>
            <a:lvl6pPr>
              <a:buClr>
                <a:schemeClr val="accent4"/>
              </a:buClr>
              <a:defRPr/>
            </a:lvl6pPr>
            <a:lvl7pPr>
              <a:buClr>
                <a:schemeClr val="accent4"/>
              </a:buClr>
              <a:defRPr/>
            </a:lvl7pPr>
            <a:lvl8pPr>
              <a:defRPr>
                <a:solidFill>
                  <a:schemeClr val="accent4"/>
                </a:solidFill>
              </a:defRPr>
            </a:lvl8pPr>
            <a:lvl9pPr>
              <a:defRPr>
                <a:solidFill>
                  <a:schemeClr val="accent4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478369" y="1653118"/>
            <a:ext cx="2112433" cy="383729"/>
          </a:xfrm>
          <a:solidFill>
            <a:schemeClr val="accent1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2pPr>
            <a:lvl3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3pPr>
            <a:lvl4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4pPr>
            <a:lvl5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5pPr>
            <a:lvl6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6pPr>
            <a:lvl7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7pPr>
            <a:lvl8pPr marL="0" indent="0" algn="l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8pPr>
            <a:lvl9pPr marL="0" indent="0" algn="l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Topic 1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2832102" y="1653118"/>
            <a:ext cx="2112433" cy="383729"/>
          </a:xfrm>
          <a:solidFill>
            <a:schemeClr val="accent2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2pPr>
            <a:lvl3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3pPr>
            <a:lvl4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4pPr>
            <a:lvl5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5pPr>
            <a:lvl6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6pPr>
            <a:lvl7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7pPr>
            <a:lvl8pPr marL="0" indent="0" algn="l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8pPr>
            <a:lvl9pPr marL="0" indent="0" algn="l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Topic 2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5184765" y="1653118"/>
            <a:ext cx="2112433" cy="383729"/>
          </a:xfrm>
          <a:solidFill>
            <a:schemeClr val="accent3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2pPr>
            <a:lvl3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3pPr>
            <a:lvl4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4pPr>
            <a:lvl5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5pPr>
            <a:lvl6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6pPr>
            <a:lvl7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7pPr>
            <a:lvl8pPr marL="0" indent="0" algn="l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8pPr>
            <a:lvl9pPr marL="0" indent="0" algn="l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Topic 3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7525592" y="1653118"/>
            <a:ext cx="2112433" cy="383729"/>
          </a:xfrm>
          <a:solidFill>
            <a:schemeClr val="accent4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2pPr>
            <a:lvl3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3pPr>
            <a:lvl4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4pPr>
            <a:lvl5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5pPr>
            <a:lvl6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6pPr>
            <a:lvl7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7pPr>
            <a:lvl8pPr marL="0" indent="0" algn="l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8pPr>
            <a:lvl9pPr marL="0" indent="0" algn="l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Topic 4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fld id="{D454A11C-5A77-4A08-B879-6DBBFDBBDAFE}" type="datetime1">
              <a:rPr lang="en-US" smtClean="0"/>
              <a:t>5/18/2022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399787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+ Picture 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de-DE" dirty="0"/>
              <a:t>Write </a:t>
            </a:r>
            <a:r>
              <a:rPr lang="de-DE" dirty="0" err="1"/>
              <a:t>your</a:t>
            </a:r>
            <a:r>
              <a:rPr lang="de-DE" dirty="0"/>
              <a:t> title</a:t>
            </a:r>
            <a:br>
              <a:rPr lang="de-DE" dirty="0"/>
            </a:br>
            <a:r>
              <a:rPr lang="de-DE" dirty="0"/>
              <a:t>- </a:t>
            </a:r>
            <a:r>
              <a:rPr lang="de-DE" dirty="0" err="1"/>
              <a:t>maximum</a:t>
            </a:r>
            <a:r>
              <a:rPr lang="de-DE" dirty="0"/>
              <a:t> 2 </a:t>
            </a:r>
            <a:r>
              <a:rPr lang="de-DE" dirty="0" err="1"/>
              <a:t>lines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2832101" y="1653116"/>
            <a:ext cx="6815668" cy="475191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239184" y="1653118"/>
            <a:ext cx="2351616" cy="4751916"/>
          </a:xfr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de-DE" dirty="0"/>
              <a:t>Insert </a:t>
            </a:r>
            <a:r>
              <a:rPr lang="de-DE" dirty="0" err="1"/>
              <a:t>picture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clicking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icon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AC73922D-9081-40A6-8FBE-63670167AD98}" type="datetime1">
              <a:rPr lang="en-US" smtClean="0"/>
              <a:t>5/18/2022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214426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+ Picture 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de-DE" dirty="0"/>
              <a:t>Write </a:t>
            </a:r>
            <a:r>
              <a:rPr lang="de-DE" dirty="0" err="1"/>
              <a:t>your</a:t>
            </a:r>
            <a:r>
              <a:rPr lang="de-DE" dirty="0"/>
              <a:t> title</a:t>
            </a:r>
            <a:br>
              <a:rPr lang="de-DE" dirty="0"/>
            </a:br>
            <a:r>
              <a:rPr lang="de-DE" dirty="0"/>
              <a:t>- </a:t>
            </a:r>
            <a:r>
              <a:rPr lang="de-DE" dirty="0" err="1"/>
              <a:t>maximum</a:t>
            </a:r>
            <a:r>
              <a:rPr lang="de-DE" dirty="0"/>
              <a:t> 2 </a:t>
            </a:r>
            <a:r>
              <a:rPr lang="de-DE" dirty="0" err="1"/>
              <a:t>lines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5183721" y="1653116"/>
            <a:ext cx="4464049" cy="475191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239186" y="1653118"/>
            <a:ext cx="4705349" cy="4751916"/>
          </a:xfr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de-DE" dirty="0"/>
              <a:t>Insert </a:t>
            </a:r>
            <a:r>
              <a:rPr lang="de-DE" dirty="0" err="1"/>
              <a:t>picture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clicking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icon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EC26F5A0-C9D2-4F77-B347-D66BED85257B}" type="datetime1">
              <a:rPr lang="en-US" smtClean="0"/>
              <a:t>5/18/2022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705826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+ Picture 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de-DE" dirty="0"/>
              <a:t>Write </a:t>
            </a:r>
            <a:r>
              <a:rPr lang="de-DE" dirty="0" err="1"/>
              <a:t>your</a:t>
            </a:r>
            <a:r>
              <a:rPr lang="de-DE" dirty="0"/>
              <a:t> title</a:t>
            </a:r>
            <a:br>
              <a:rPr lang="de-DE" dirty="0"/>
            </a:br>
            <a:r>
              <a:rPr lang="de-DE" dirty="0"/>
              <a:t>- </a:t>
            </a:r>
            <a:r>
              <a:rPr lang="de-DE" dirty="0" err="1"/>
              <a:t>maximum</a:t>
            </a:r>
            <a:r>
              <a:rPr lang="de-DE" dirty="0"/>
              <a:t> 2 </a:t>
            </a:r>
            <a:r>
              <a:rPr lang="de-DE" dirty="0" err="1"/>
              <a:t>lines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7535337" y="1653116"/>
            <a:ext cx="2112433" cy="475191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239183" y="1653118"/>
            <a:ext cx="7056967" cy="4751916"/>
          </a:xfr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de-DE" dirty="0"/>
              <a:t>Insert </a:t>
            </a:r>
            <a:r>
              <a:rPr lang="de-DE" dirty="0" err="1"/>
              <a:t>picture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clicking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icon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2B6F2430-900B-4222-905F-EED32BFA1589}" type="datetime1">
              <a:rPr lang="en-US" smtClean="0"/>
              <a:t>5/18/2022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701161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XL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de-DE" dirty="0"/>
              <a:t>Write </a:t>
            </a:r>
            <a:r>
              <a:rPr lang="de-DE" dirty="0" err="1"/>
              <a:t>your</a:t>
            </a:r>
            <a:r>
              <a:rPr lang="de-DE" dirty="0"/>
              <a:t> title</a:t>
            </a:r>
            <a:br>
              <a:rPr lang="de-DE" dirty="0"/>
            </a:br>
            <a:r>
              <a:rPr lang="de-DE" dirty="0"/>
              <a:t>- </a:t>
            </a:r>
            <a:r>
              <a:rPr lang="de-DE" dirty="0" err="1"/>
              <a:t>maximum</a:t>
            </a:r>
            <a:r>
              <a:rPr lang="de-DE" dirty="0"/>
              <a:t> 2 </a:t>
            </a:r>
            <a:r>
              <a:rPr lang="de-DE" dirty="0" err="1"/>
              <a:t>lines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239181" y="1653118"/>
            <a:ext cx="9649883" cy="4751916"/>
          </a:xfr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de-DE" dirty="0"/>
              <a:t>Insert </a:t>
            </a:r>
            <a:r>
              <a:rPr lang="de-DE" dirty="0" err="1"/>
              <a:t>picture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clicking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icon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2CD130E0-640E-4C5D-8D16-DE7F41FBD753}" type="datetime1">
              <a:rPr lang="en-US" smtClean="0"/>
              <a:t>5/18/2022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696700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 bwMode="gray">
          <a:xfrm>
            <a:off x="239186" y="3909485"/>
            <a:ext cx="11468100" cy="273684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4" name="Rectangle 13"/>
          <p:cNvSpPr/>
          <p:nvPr/>
        </p:nvSpPr>
        <p:spPr bwMode="gray">
          <a:xfrm>
            <a:off x="143339" y="2"/>
            <a:ext cx="9745727" cy="15567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478368" y="3909485"/>
            <a:ext cx="11228913" cy="2495551"/>
          </a:xfrm>
          <a:solidFill>
            <a:srgbClr val="DD640C"/>
          </a:solidFill>
        </p:spPr>
        <p:txBody>
          <a:bodyPr lIns="108000" tIns="252000" rIns="108000" bIns="252000" anchor="ctr" anchorCtr="0"/>
          <a:lstStyle>
            <a:lvl1pPr algn="ctr"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 err="1"/>
              <a:t>Presentationtitle</a:t>
            </a:r>
            <a:br>
              <a:rPr lang="en-US" dirty="0"/>
            </a:br>
            <a:r>
              <a:rPr lang="en-US" dirty="0"/>
              <a:t>up to maximum 2 lines</a:t>
            </a:r>
          </a:p>
        </p:txBody>
      </p:sp>
      <p:sp>
        <p:nvSpPr>
          <p:cNvPr id="11" name="Rectangle 10"/>
          <p:cNvSpPr/>
          <p:nvPr/>
        </p:nvSpPr>
        <p:spPr bwMode="gray">
          <a:xfrm>
            <a:off x="478368" y="3669244"/>
            <a:ext cx="11474448" cy="24024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2" name="Rectangle 11"/>
          <p:cNvSpPr/>
          <p:nvPr/>
        </p:nvSpPr>
        <p:spPr bwMode="gray">
          <a:xfrm>
            <a:off x="11707286" y="3912502"/>
            <a:ext cx="245532" cy="249253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908803513"/>
      </p:ext>
    </p:extLst>
  </p:cSld>
  <p:clrMapOvr>
    <a:masterClrMapping/>
  </p:clrMapOvr>
  <p:transition spd="slow">
    <p:wipe dir="d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971903" y="6486805"/>
            <a:ext cx="1346886" cy="260300"/>
          </a:xfrm>
        </p:spPr>
        <p:txBody>
          <a:bodyPr/>
          <a:lstStyle/>
          <a:p>
            <a:fld id="{627B7EA4-B0EA-4318-A076-3B69835E495A}" type="datetime1">
              <a:rPr lang="en-US" smtClean="0"/>
              <a:t>5/18/2022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318789" y="6486805"/>
            <a:ext cx="632966" cy="260792"/>
          </a:xfrm>
        </p:spPr>
        <p:txBody>
          <a:bodyPr/>
          <a:lstStyle/>
          <a:p>
            <a:fld id="{81561042-0DC2-4A04-AA50-F6D44EB20E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65796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71513-3E4F-4F85-8044-27F5FCBEF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67C422-BD6C-4F48-90BB-A01C457D80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189B59-42D8-4BA7-A41F-0A6EFB2EF9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4FE29-361C-4DC2-A7C6-B5E089DF3A91}" type="datetime1">
              <a:rPr lang="en-US" smtClean="0"/>
              <a:t>5/18/2022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8839DF-10E3-422C-8C24-E993391AE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A126DC-405E-4066-8C79-D21920D85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1675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_ Small Text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/>
        </p:nvSpPr>
        <p:spPr bwMode="gray">
          <a:xfrm>
            <a:off x="9504379" y="270730"/>
            <a:ext cx="2687621" cy="15740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4000" tIns="96000" rIns="144000" bIns="9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400"/>
              </a:spcBef>
              <a:spcAft>
                <a:spcPts val="400"/>
              </a:spcAft>
            </a:pPr>
            <a:endParaRPr lang="de-DE" sz="1600" b="1" dirty="0" err="1"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/>
          <p:nvPr/>
        </p:nvSpPr>
        <p:spPr bwMode="gray">
          <a:xfrm>
            <a:off x="143340" y="2"/>
            <a:ext cx="9841093" cy="15087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grpSp>
        <p:nvGrpSpPr>
          <p:cNvPr id="10" name="Group 11"/>
          <p:cNvGrpSpPr>
            <a:grpSpLocks noChangeAspect="1"/>
          </p:cNvGrpSpPr>
          <p:nvPr/>
        </p:nvGrpSpPr>
        <p:grpSpPr bwMode="gray">
          <a:xfrm>
            <a:off x="10176454" y="270730"/>
            <a:ext cx="1824204" cy="1041877"/>
            <a:chOff x="2109" y="940"/>
            <a:chExt cx="991" cy="566"/>
          </a:xfrm>
        </p:grpSpPr>
        <p:sp>
          <p:nvSpPr>
            <p:cNvPr id="11" name="AutoShape 10"/>
            <p:cNvSpPr>
              <a:spLocks noChangeAspect="1" noChangeArrowheads="1" noTextEdit="1"/>
            </p:cNvSpPr>
            <p:nvPr/>
          </p:nvSpPr>
          <p:spPr bwMode="gray">
            <a:xfrm>
              <a:off x="2109" y="940"/>
              <a:ext cx="990" cy="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pic>
          <p:nvPicPr>
            <p:cNvPr id="12" name="Picture 12"/>
            <p:cNvPicPr>
              <a:picLocks noChangeAspect="1" noChangeArrowheads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235"/>
            <a:stretch/>
          </p:blipFill>
          <p:spPr bwMode="gray">
            <a:xfrm>
              <a:off x="2109" y="940"/>
              <a:ext cx="991" cy="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1" name="Rectangle 20"/>
          <p:cNvSpPr/>
          <p:nvPr/>
        </p:nvSpPr>
        <p:spPr bwMode="gray">
          <a:xfrm>
            <a:off x="239186" y="4805683"/>
            <a:ext cx="11468100" cy="184065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478367" y="1411817"/>
            <a:ext cx="11474451" cy="4986867"/>
          </a:xfr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de-DE" dirty="0"/>
              <a:t>Insert </a:t>
            </a:r>
            <a:r>
              <a:rPr lang="de-DE" dirty="0" err="1"/>
              <a:t>picture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clicking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icon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15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239186" y="4805681"/>
            <a:ext cx="11468097" cy="1840652"/>
          </a:xfrm>
          <a:solidFill>
            <a:schemeClr val="accent1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667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478367" y="4805681"/>
            <a:ext cx="11228919" cy="1599355"/>
          </a:xfrm>
          <a:noFill/>
        </p:spPr>
        <p:txBody>
          <a:bodyPr lIns="108000" tIns="252000"/>
          <a:lstStyle>
            <a:lvl1pPr>
              <a:defRPr sz="2667">
                <a:solidFill>
                  <a:schemeClr val="bg1"/>
                </a:solidFill>
              </a:defRPr>
            </a:lvl1pPr>
          </a:lstStyle>
          <a:p>
            <a:r>
              <a:rPr lang="en-US" dirty="0" err="1"/>
              <a:t>Presentationtitle</a:t>
            </a:r>
            <a:br>
              <a:rPr lang="en-US" dirty="0"/>
            </a:br>
            <a:r>
              <a:rPr lang="en-US" dirty="0"/>
              <a:t>up to maximum</a:t>
            </a:r>
            <a:br>
              <a:rPr lang="en-US" dirty="0"/>
            </a:br>
            <a:r>
              <a:rPr lang="en-US" dirty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1456928506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hteck 14"/>
          <p:cNvSpPr/>
          <p:nvPr/>
        </p:nvSpPr>
        <p:spPr bwMode="gray">
          <a:xfrm>
            <a:off x="9504379" y="270730"/>
            <a:ext cx="2687621" cy="15740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4000" tIns="96000" rIns="144000" bIns="9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400"/>
              </a:spcBef>
              <a:spcAft>
                <a:spcPts val="400"/>
              </a:spcAft>
            </a:pPr>
            <a:endParaRPr lang="de-DE" sz="1600" b="1" dirty="0" err="1"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/>
          <p:nvPr/>
        </p:nvSpPr>
        <p:spPr bwMode="gray">
          <a:xfrm>
            <a:off x="143340" y="2"/>
            <a:ext cx="9841093" cy="15087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grpSp>
        <p:nvGrpSpPr>
          <p:cNvPr id="11" name="Group 11"/>
          <p:cNvGrpSpPr>
            <a:grpSpLocks noChangeAspect="1"/>
          </p:cNvGrpSpPr>
          <p:nvPr/>
        </p:nvGrpSpPr>
        <p:grpSpPr bwMode="gray">
          <a:xfrm>
            <a:off x="10176454" y="270730"/>
            <a:ext cx="1824204" cy="1041877"/>
            <a:chOff x="2109" y="940"/>
            <a:chExt cx="991" cy="566"/>
          </a:xfrm>
        </p:grpSpPr>
        <p:sp>
          <p:nvSpPr>
            <p:cNvPr id="12" name="AutoShape 10"/>
            <p:cNvSpPr>
              <a:spLocks noChangeAspect="1" noChangeArrowheads="1" noTextEdit="1"/>
            </p:cNvSpPr>
            <p:nvPr/>
          </p:nvSpPr>
          <p:spPr bwMode="gray">
            <a:xfrm>
              <a:off x="2109" y="940"/>
              <a:ext cx="990" cy="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pic>
          <p:nvPicPr>
            <p:cNvPr id="13" name="Picture 12"/>
            <p:cNvPicPr>
              <a:picLocks noChangeAspect="1" noChangeArrowheads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235"/>
            <a:stretch/>
          </p:blipFill>
          <p:spPr bwMode="gray">
            <a:xfrm>
              <a:off x="2109" y="940"/>
              <a:ext cx="991" cy="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1" name="Rectangle 20"/>
          <p:cNvSpPr/>
          <p:nvPr/>
        </p:nvSpPr>
        <p:spPr bwMode="gray">
          <a:xfrm>
            <a:off x="239185" y="3909485"/>
            <a:ext cx="11468100" cy="273684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478367" y="1411817"/>
            <a:ext cx="11474451" cy="4993217"/>
          </a:xfr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de-DE" dirty="0"/>
              <a:t>Insert </a:t>
            </a:r>
            <a:r>
              <a:rPr lang="de-DE" dirty="0" err="1"/>
              <a:t>picture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clicking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icon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16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239186" y="3902392"/>
            <a:ext cx="11468097" cy="2743941"/>
          </a:xfrm>
          <a:solidFill>
            <a:schemeClr val="accent2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667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478367" y="3909486"/>
            <a:ext cx="11228919" cy="2495549"/>
          </a:xfrm>
          <a:noFill/>
        </p:spPr>
        <p:txBody>
          <a:bodyPr lIns="108000" tIns="252000"/>
          <a:lstStyle>
            <a:lvl1pPr>
              <a:defRPr sz="2667">
                <a:solidFill>
                  <a:schemeClr val="bg1"/>
                </a:solidFill>
              </a:defRPr>
            </a:lvl1pPr>
          </a:lstStyle>
          <a:p>
            <a:r>
              <a:rPr lang="en-US" dirty="0" err="1"/>
              <a:t>Presentationtitle</a:t>
            </a:r>
            <a:br>
              <a:rPr lang="en-US" dirty="0"/>
            </a:br>
            <a:r>
              <a:rPr lang="en-US" dirty="0"/>
              <a:t>up to maximum 2 lines</a:t>
            </a:r>
          </a:p>
        </p:txBody>
      </p:sp>
      <p:sp>
        <p:nvSpPr>
          <p:cNvPr id="1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5183715" y="5277909"/>
            <a:ext cx="6523568" cy="1120033"/>
          </a:xfrm>
        </p:spPr>
        <p:txBody>
          <a:bodyPr rIns="108000"/>
          <a:lstStyle>
            <a:lvl1pPr marL="0" indent="0" algn="r">
              <a:buNone/>
              <a:defRPr sz="1867">
                <a:solidFill>
                  <a:schemeClr val="bg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Speaker</a:t>
            </a:r>
            <a:br>
              <a:rPr lang="en-US" dirty="0"/>
            </a:br>
            <a:r>
              <a:rPr lang="en-US" dirty="0"/>
              <a:t>Job Description</a:t>
            </a:r>
            <a:br>
              <a:rPr lang="en-US" dirty="0"/>
            </a:br>
            <a:r>
              <a:rPr lang="en-US" dirty="0"/>
              <a:t>Institute</a:t>
            </a:r>
          </a:p>
        </p:txBody>
      </p:sp>
    </p:spTree>
    <p:extLst>
      <p:ext uri="{BB962C8B-B14F-4D97-AF65-F5344CB8AC3E}">
        <p14:creationId xmlns:p14="http://schemas.microsoft.com/office/powerpoint/2010/main" val="3224717327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Orange _ Small Text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/>
        </p:nvSpPr>
        <p:spPr bwMode="gray">
          <a:xfrm>
            <a:off x="9504379" y="270730"/>
            <a:ext cx="2687621" cy="15740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4000" tIns="96000" rIns="144000" bIns="9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400"/>
              </a:spcBef>
              <a:spcAft>
                <a:spcPts val="400"/>
              </a:spcAft>
            </a:pPr>
            <a:endParaRPr lang="de-DE" sz="1600" b="1" dirty="0" err="1"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/>
          <p:nvPr/>
        </p:nvSpPr>
        <p:spPr bwMode="gray">
          <a:xfrm>
            <a:off x="143340" y="2"/>
            <a:ext cx="9841093" cy="15567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grpSp>
        <p:nvGrpSpPr>
          <p:cNvPr id="10" name="Group 11"/>
          <p:cNvGrpSpPr>
            <a:grpSpLocks noChangeAspect="1"/>
          </p:cNvGrpSpPr>
          <p:nvPr/>
        </p:nvGrpSpPr>
        <p:grpSpPr bwMode="gray">
          <a:xfrm>
            <a:off x="10176454" y="270730"/>
            <a:ext cx="1824204" cy="1041877"/>
            <a:chOff x="2109" y="940"/>
            <a:chExt cx="991" cy="566"/>
          </a:xfrm>
        </p:grpSpPr>
        <p:sp>
          <p:nvSpPr>
            <p:cNvPr id="11" name="AutoShape 10"/>
            <p:cNvSpPr>
              <a:spLocks noChangeAspect="1" noChangeArrowheads="1" noTextEdit="1"/>
            </p:cNvSpPr>
            <p:nvPr/>
          </p:nvSpPr>
          <p:spPr bwMode="gray">
            <a:xfrm>
              <a:off x="2109" y="940"/>
              <a:ext cx="990" cy="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pic>
          <p:nvPicPr>
            <p:cNvPr id="12" name="Picture 12"/>
            <p:cNvPicPr>
              <a:picLocks noChangeAspect="1" noChangeArrowheads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235"/>
            <a:stretch/>
          </p:blipFill>
          <p:spPr bwMode="gray">
            <a:xfrm>
              <a:off x="2109" y="940"/>
              <a:ext cx="991" cy="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1" name="Rectangle 20"/>
          <p:cNvSpPr/>
          <p:nvPr/>
        </p:nvSpPr>
        <p:spPr bwMode="gray">
          <a:xfrm>
            <a:off x="239185" y="4805683"/>
            <a:ext cx="11468100" cy="184065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478367" y="1411817"/>
            <a:ext cx="11474451" cy="4993219"/>
          </a:xfr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de-DE" dirty="0"/>
              <a:t>Insert </a:t>
            </a:r>
            <a:r>
              <a:rPr lang="de-DE" dirty="0" err="1"/>
              <a:t>picture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clicking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icon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15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239186" y="4805681"/>
            <a:ext cx="11468097" cy="1840652"/>
          </a:xfrm>
          <a:solidFill>
            <a:schemeClr val="accent2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667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478367" y="4805681"/>
            <a:ext cx="11228919" cy="1599355"/>
          </a:xfrm>
          <a:noFill/>
        </p:spPr>
        <p:txBody>
          <a:bodyPr lIns="108000" tIns="252000"/>
          <a:lstStyle>
            <a:lvl1pPr>
              <a:defRPr sz="2667">
                <a:solidFill>
                  <a:schemeClr val="bg1"/>
                </a:solidFill>
              </a:defRPr>
            </a:lvl1pPr>
          </a:lstStyle>
          <a:p>
            <a:r>
              <a:rPr lang="en-US" dirty="0" err="1"/>
              <a:t>Presentationtitle</a:t>
            </a:r>
            <a:br>
              <a:rPr lang="en-US" dirty="0"/>
            </a:br>
            <a:r>
              <a:rPr lang="en-US" dirty="0"/>
              <a:t>up to maximum</a:t>
            </a:r>
            <a:br>
              <a:rPr lang="en-US" dirty="0"/>
            </a:br>
            <a:r>
              <a:rPr lang="en-US" dirty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2145089956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de-DE" dirty="0"/>
              <a:t>Write your title- maximum 2 lines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478366" y="1291472"/>
            <a:ext cx="11380553" cy="5113563"/>
          </a:xfrm>
          <a:noFill/>
        </p:spPr>
        <p:txBody>
          <a:bodyPr lIns="0" tIns="0" rIns="0" bIns="0"/>
          <a:lstStyle>
            <a:lvl1pPr marL="478355" indent="-478355"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867">
                <a:solidFill>
                  <a:schemeClr val="tx1"/>
                </a:solidFill>
              </a:defRPr>
            </a:lvl1pPr>
            <a:lvl2pPr marL="839979" indent="-359991"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867">
                <a:solidFill>
                  <a:schemeClr val="tx1"/>
                </a:solidFill>
              </a:defRPr>
            </a:lvl2pPr>
            <a:lvl3pPr marL="839979" indent="-359991"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867">
                <a:solidFill>
                  <a:schemeClr val="tx1"/>
                </a:solidFill>
              </a:defRPr>
            </a:lvl3pPr>
            <a:lvl4pPr marL="839979" indent="-359991"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867">
                <a:solidFill>
                  <a:schemeClr val="tx1"/>
                </a:solidFill>
              </a:defRPr>
            </a:lvl4pPr>
            <a:lvl5pPr marL="839979" indent="-359991"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867">
                <a:solidFill>
                  <a:schemeClr val="tx1"/>
                </a:solidFill>
              </a:defRPr>
            </a:lvl5pPr>
            <a:lvl6pPr marL="839979" indent="-359991"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867">
                <a:solidFill>
                  <a:schemeClr val="tx1"/>
                </a:solidFill>
              </a:defRPr>
            </a:lvl6pPr>
            <a:lvl7pPr marL="839979" indent="-359991"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867">
                <a:solidFill>
                  <a:schemeClr val="tx1"/>
                </a:solidFill>
              </a:defRPr>
            </a:lvl7pPr>
            <a:lvl8pPr marL="839979" indent="-359991"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867" cap="none" baseline="0">
                <a:solidFill>
                  <a:schemeClr val="tx1"/>
                </a:solidFill>
              </a:defRPr>
            </a:lvl8pPr>
            <a:lvl9pPr marL="839979" indent="-359991"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867" cap="none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74118335"/>
      </p:ext>
    </p:extLst>
  </p:cSld>
  <p:clrMapOvr>
    <a:masterClrMapping/>
  </p:clrMapOvr>
  <p:transition spd="slow">
    <p:wipe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478369" y="1282046"/>
            <a:ext cx="11474451" cy="5122988"/>
          </a:xfrm>
        </p:spPr>
        <p:txBody>
          <a:bodyPr/>
          <a:lstStyle>
            <a:lvl5pPr>
              <a:buAutoNum type="arabicPeriod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itle 1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de-DE" dirty="0"/>
              <a:t>Write your title- maximum 2 lines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5"/>
          </p:nvPr>
        </p:nvSpPr>
        <p:spPr>
          <a:xfrm>
            <a:off x="478369" y="6526804"/>
            <a:ext cx="2063751" cy="322735"/>
          </a:xfrm>
        </p:spPr>
        <p:txBody>
          <a:bodyPr/>
          <a:lstStyle/>
          <a:p>
            <a:endParaRPr lang="en-US"/>
          </a:p>
        </p:txBody>
      </p:sp>
      <p:sp>
        <p:nvSpPr>
          <p:cNvPr id="8" name="Slide Number Placeholder 3"/>
          <p:cNvSpPr txBox="1">
            <a:spLocks/>
          </p:cNvSpPr>
          <p:nvPr/>
        </p:nvSpPr>
        <p:spPr bwMode="gray">
          <a:xfrm>
            <a:off x="11121081" y="6508122"/>
            <a:ext cx="831739" cy="256032"/>
          </a:xfrm>
          <a:prstGeom prst="rect">
            <a:avLst/>
          </a:prstGeom>
        </p:spPr>
        <p:txBody>
          <a:bodyPr vert="horz" lIns="108000" tIns="0" rIns="0" bIns="0" rtlCol="0" anchor="b"/>
          <a:lstStyle>
            <a:defPPr>
              <a:defRPr lang="en-US"/>
            </a:defPPr>
            <a:lvl1pPr marL="0" algn="l" defTabSz="914400" rtl="0" eaLnBrk="1" latinLnBrk="0" hangingPunct="1"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21D4785-C884-4A75-B2F1-2B7564BBB7E2}" type="slidenum">
              <a:rPr lang="en-US" smtClean="0"/>
              <a:pPr/>
              <a:t>‹#›</a:t>
            </a:fld>
            <a:r>
              <a:rPr lang="en-US" dirty="0"/>
              <a:t>/12</a:t>
            </a:r>
          </a:p>
        </p:txBody>
      </p:sp>
    </p:spTree>
    <p:extLst>
      <p:ext uri="{BB962C8B-B14F-4D97-AF65-F5344CB8AC3E}">
        <p14:creationId xmlns:p14="http://schemas.microsoft.com/office/powerpoint/2010/main" val="654619141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- Bullet 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478369" y="1225486"/>
            <a:ext cx="11474451" cy="2141612"/>
          </a:xfrm>
        </p:spPr>
        <p:txBody>
          <a:bodyPr>
            <a:spAutoFit/>
          </a:bodyPr>
          <a:lstStyle>
            <a:lvl1pPr marL="239994" indent="-239994">
              <a:buClr>
                <a:schemeClr val="accent1"/>
              </a:buClr>
              <a:buFont typeface="Arial" panose="020B0604020202020204" pitchFamily="34" charset="0"/>
              <a:buChar char="■"/>
              <a:defRPr baseline="0"/>
            </a:lvl1pPr>
            <a:lvl2pPr marL="479988" indent="-241294">
              <a:buFont typeface="Arial" panose="020B0604020202020204" pitchFamily="34" charset="0"/>
              <a:buChar char="□"/>
              <a:defRPr/>
            </a:lvl2pPr>
            <a:lvl3pPr marL="719982" indent="-239994">
              <a:buFont typeface="Arial" panose="020B0604020202020204" pitchFamily="34" charset="0"/>
              <a:buChar char="–"/>
              <a:defRPr/>
            </a:lvl3pPr>
            <a:lvl4pPr marL="359991" indent="-359991">
              <a:buFont typeface="+mj-lt"/>
              <a:buAutoNum type="arabicPeriod"/>
              <a:defRPr/>
            </a:lvl4pPr>
            <a:lvl5pPr marL="719982" indent="-359991">
              <a:buFont typeface="+mj-lt"/>
              <a:buAutoNum type="alphaLcParenR"/>
              <a:defRPr/>
            </a:lvl5pPr>
            <a:lvl6pPr marL="0" indent="0">
              <a:spcBef>
                <a:spcPts val="533"/>
              </a:spcBef>
              <a:spcAft>
                <a:spcPts val="533"/>
              </a:spcAft>
              <a:buNone/>
              <a:defRPr sz="2133" cap="all" baseline="0">
                <a:solidFill>
                  <a:schemeClr val="accent1"/>
                </a:solidFill>
              </a:defRPr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1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de-DE" dirty="0"/>
              <a:t>Write your title- maximum 2 lines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4"/>
          </p:nvPr>
        </p:nvSpPr>
        <p:spPr>
          <a:xfrm>
            <a:off x="9996626" y="6501896"/>
            <a:ext cx="1214626" cy="253655"/>
          </a:xfrm>
        </p:spPr>
        <p:txBody>
          <a:bodyPr/>
          <a:lstStyle/>
          <a:p>
            <a:fld id="{862788D6-C652-4921-A5E0-02F81E20745E}" type="datetime1">
              <a:rPr lang="en-US" smtClean="0"/>
              <a:t>5/18/2022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5"/>
          </p:nvPr>
        </p:nvSpPr>
        <p:spPr>
          <a:xfrm>
            <a:off x="478369" y="6513922"/>
            <a:ext cx="2063751" cy="241629"/>
          </a:xfr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6"/>
          </p:nvPr>
        </p:nvSpPr>
        <p:spPr>
          <a:xfrm>
            <a:off x="11219935" y="6526804"/>
            <a:ext cx="732885" cy="228747"/>
          </a:xfrm>
        </p:spPr>
        <p:txBody>
          <a:bodyPr/>
          <a:lstStyle/>
          <a:p>
            <a:fld id="{81561042-0DC2-4A04-AA50-F6D44EB20E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30230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x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de-DE" dirty="0"/>
              <a:t>Write your title- maximum 2 lines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478367" y="1653116"/>
            <a:ext cx="4466167" cy="475191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4"/>
          </p:nvPr>
        </p:nvSpPr>
        <p:spPr bwMode="gray">
          <a:xfrm>
            <a:off x="5181602" y="1653116"/>
            <a:ext cx="4466167" cy="475191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>
          <a:xfrm>
            <a:off x="7802232" y="6484771"/>
            <a:ext cx="2063751" cy="240773"/>
          </a:xfrm>
        </p:spPr>
        <p:txBody>
          <a:bodyPr/>
          <a:lstStyle/>
          <a:p>
            <a:fld id="{489C13DB-7338-4DF2-835C-1A17F38879EE}" type="datetime1">
              <a:rPr lang="en-US" smtClean="0"/>
              <a:t>5/18/2022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74135" y="6484771"/>
            <a:ext cx="2063751" cy="292658"/>
          </a:xfr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>
          <a:xfrm>
            <a:off x="9889069" y="6484771"/>
            <a:ext cx="2063751" cy="240773"/>
          </a:xfrm>
        </p:spPr>
        <p:txBody>
          <a:bodyPr/>
          <a:lstStyle/>
          <a:p>
            <a:fld id="{81561042-0DC2-4A04-AA50-F6D44EB20E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479035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x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de-DE" dirty="0"/>
              <a:t>Write </a:t>
            </a:r>
            <a:r>
              <a:rPr lang="de-DE" dirty="0" err="1"/>
              <a:t>your</a:t>
            </a:r>
            <a:r>
              <a:rPr lang="de-DE" dirty="0"/>
              <a:t> title</a:t>
            </a:r>
            <a:br>
              <a:rPr lang="de-DE" dirty="0"/>
            </a:br>
            <a:r>
              <a:rPr lang="de-DE" dirty="0"/>
              <a:t>- </a:t>
            </a:r>
            <a:r>
              <a:rPr lang="de-DE" dirty="0" err="1"/>
              <a:t>maximum</a:t>
            </a:r>
            <a:r>
              <a:rPr lang="de-DE" dirty="0"/>
              <a:t> 2 </a:t>
            </a:r>
            <a:r>
              <a:rPr lang="de-DE" dirty="0" err="1"/>
              <a:t>lines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478369" y="1653116"/>
            <a:ext cx="2112433" cy="475191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4"/>
          </p:nvPr>
        </p:nvSpPr>
        <p:spPr bwMode="gray">
          <a:xfrm>
            <a:off x="2832102" y="1653116"/>
            <a:ext cx="2114551" cy="475191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5"/>
          </p:nvPr>
        </p:nvSpPr>
        <p:spPr bwMode="gray">
          <a:xfrm>
            <a:off x="5182647" y="1653116"/>
            <a:ext cx="2114551" cy="475191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6"/>
          </p:nvPr>
        </p:nvSpPr>
        <p:spPr bwMode="gray">
          <a:xfrm>
            <a:off x="7533218" y="1653116"/>
            <a:ext cx="2114551" cy="475191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1182EF5F-566B-49EC-B494-C7B2A0F6EE3D}" type="datetime1">
              <a:rPr lang="en-US" smtClean="0"/>
              <a:t>5/18/2022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620894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050"/>
          <p:cNvSpPr/>
          <p:nvPr/>
        </p:nvSpPr>
        <p:spPr bwMode="gray">
          <a:xfrm>
            <a:off x="236227" y="1"/>
            <a:ext cx="9651779" cy="144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478369" y="144001"/>
            <a:ext cx="9169401" cy="555840"/>
          </a:xfrm>
          <a:prstGeom prst="rect">
            <a:avLst/>
          </a:prstGeom>
        </p:spPr>
        <p:txBody>
          <a:bodyPr vert="horz" lIns="0" tIns="144000" rIns="0" bIns="0" rtlCol="0" anchor="t" anchorCtr="0">
            <a:spAutoFit/>
          </a:bodyPr>
          <a:lstStyle/>
          <a:p>
            <a:r>
              <a:rPr lang="de-DE" dirty="0"/>
              <a:t>Write your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478369" y="1213308"/>
            <a:ext cx="11473384" cy="2141612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gray">
          <a:xfrm>
            <a:off x="9922476" y="6486804"/>
            <a:ext cx="1257529" cy="260793"/>
          </a:xfrm>
          <a:prstGeom prst="rect">
            <a:avLst/>
          </a:prstGeom>
        </p:spPr>
        <p:txBody>
          <a:bodyPr vert="horz" lIns="108000" tIns="0" rIns="0" bIns="0" rtlCol="0" anchor="t"/>
          <a:lstStyle>
            <a:lvl1pPr algn="l">
              <a:defRPr sz="1400">
                <a:solidFill>
                  <a:schemeClr val="tx1"/>
                </a:solidFill>
              </a:defRPr>
            </a:lvl1pPr>
          </a:lstStyle>
          <a:p>
            <a:fld id="{4F02E37B-40D6-4AF0-9DE8-D954394DFF71}" type="datetime1">
              <a:rPr lang="en-US" smtClean="0"/>
              <a:t>5/18/2022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476463" y="6466788"/>
            <a:ext cx="2063751" cy="280809"/>
          </a:xfrm>
          <a:prstGeom prst="rect">
            <a:avLst/>
          </a:prstGeom>
        </p:spPr>
        <p:txBody>
          <a:bodyPr vert="horz" lIns="108000" tIns="0" rIns="0" bIns="0" rtlCol="0" anchor="b"/>
          <a:lstStyle>
            <a:lvl1pPr algn="l">
              <a:defRPr sz="1400" b="1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1180006" y="6486805"/>
            <a:ext cx="771750" cy="260792"/>
          </a:xfrm>
          <a:prstGeom prst="rect">
            <a:avLst/>
          </a:prstGeom>
        </p:spPr>
        <p:txBody>
          <a:bodyPr vert="horz" lIns="108000" tIns="0" rIns="0" bIns="0" rtlCol="0" anchor="b"/>
          <a:lstStyle>
            <a:lvl1pPr algn="l">
              <a:defRPr sz="1400" b="0">
                <a:solidFill>
                  <a:schemeClr val="tx1"/>
                </a:solidFill>
              </a:defRPr>
            </a:lvl1pPr>
          </a:lstStyle>
          <a:p>
            <a:fld id="{81561042-0DC2-4A04-AA50-F6D44EB20EBA}" type="slidenum">
              <a:rPr lang="en-US" smtClean="0"/>
              <a:t>‹#›</a:t>
            </a:fld>
            <a:endParaRPr lang="en-US"/>
          </a:p>
        </p:txBody>
      </p:sp>
      <p:grpSp>
        <p:nvGrpSpPr>
          <p:cNvPr id="23" name="Group 22"/>
          <p:cNvGrpSpPr/>
          <p:nvPr/>
        </p:nvGrpSpPr>
        <p:grpSpPr bwMode="gray">
          <a:xfrm>
            <a:off x="-135593" y="1407799"/>
            <a:ext cx="132605" cy="5232392"/>
            <a:chOff x="-101696" y="1055849"/>
            <a:chExt cx="99454" cy="3924294"/>
          </a:xfrm>
        </p:grpSpPr>
        <p:cxnSp>
          <p:nvCxnSpPr>
            <p:cNvPr id="22" name="Straight Connector 21"/>
            <p:cNvCxnSpPr/>
            <p:nvPr userDrawn="1"/>
          </p:nvCxnSpPr>
          <p:spPr bwMode="gray">
            <a:xfrm>
              <a:off x="-101696" y="105584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 bwMode="gray">
            <a:xfrm>
              <a:off x="-101696" y="1236027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 bwMode="gray">
            <a:xfrm>
              <a:off x="-101696" y="29283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 bwMode="gray">
            <a:xfrm>
              <a:off x="-101696" y="310848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 bwMode="gray">
          <a:xfrm>
            <a:off x="12208807" y="1407799"/>
            <a:ext cx="132605" cy="5232392"/>
            <a:chOff x="-101696" y="1055849"/>
            <a:chExt cx="99454" cy="3924294"/>
          </a:xfrm>
        </p:grpSpPr>
        <p:cxnSp>
          <p:nvCxnSpPr>
            <p:cNvPr id="31" name="Straight Connector 30"/>
            <p:cNvCxnSpPr/>
            <p:nvPr userDrawn="1"/>
          </p:nvCxnSpPr>
          <p:spPr bwMode="gray">
            <a:xfrm>
              <a:off x="-101696" y="105584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 bwMode="gray">
            <a:xfrm>
              <a:off x="-101696" y="1236027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 bwMode="gray">
            <a:xfrm>
              <a:off x="-101696" y="29283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 bwMode="gray">
            <a:xfrm>
              <a:off x="-101696" y="310848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/>
          <p:cNvGrpSpPr/>
          <p:nvPr/>
        </p:nvGrpSpPr>
        <p:grpSpPr bwMode="gray">
          <a:xfrm rot="5400000">
            <a:off x="6027687" y="-5942288"/>
            <a:ext cx="132605" cy="11715527"/>
            <a:chOff x="-101696" y="-3806503"/>
            <a:chExt cx="99454" cy="8786646"/>
          </a:xfrm>
        </p:grpSpPr>
        <p:cxnSp>
          <p:nvCxnSpPr>
            <p:cNvPr id="38" name="Straight Connector 37"/>
            <p:cNvCxnSpPr/>
            <p:nvPr userDrawn="1"/>
          </p:nvCxnSpPr>
          <p:spPr bwMode="gray">
            <a:xfrm>
              <a:off x="-101696" y="127143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 bwMode="gray">
            <a:xfrm>
              <a:off x="-101696" y="145160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 bwMode="gray">
            <a:xfrm>
              <a:off x="-101696" y="3033236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 bwMode="gray">
            <a:xfrm>
              <a:off x="-101696" y="3213414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 bwMode="gray">
            <a:xfrm>
              <a:off x="-101696" y="-494980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 userDrawn="1"/>
          </p:nvCxnSpPr>
          <p:spPr bwMode="gray">
            <a:xfrm>
              <a:off x="-101696" y="-3148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 userDrawn="1"/>
          </p:nvCxnSpPr>
          <p:spPr bwMode="gray">
            <a:xfrm>
              <a:off x="-101696" y="-225869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 userDrawn="1"/>
          </p:nvCxnSpPr>
          <p:spPr bwMode="gray">
            <a:xfrm>
              <a:off x="-101696" y="-207851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 userDrawn="1"/>
          </p:nvCxnSpPr>
          <p:spPr bwMode="gray">
            <a:xfrm>
              <a:off x="-101696" y="-38065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/>
          <p:cNvGrpSpPr/>
          <p:nvPr/>
        </p:nvGrpSpPr>
        <p:grpSpPr bwMode="gray">
          <a:xfrm rot="5400000">
            <a:off x="6027687" y="1101918"/>
            <a:ext cx="132605" cy="11715527"/>
            <a:chOff x="-101696" y="-3806503"/>
            <a:chExt cx="99454" cy="8786646"/>
          </a:xfrm>
        </p:grpSpPr>
        <p:cxnSp>
          <p:nvCxnSpPr>
            <p:cNvPr id="50" name="Straight Connector 49"/>
            <p:cNvCxnSpPr/>
            <p:nvPr userDrawn="1"/>
          </p:nvCxnSpPr>
          <p:spPr bwMode="gray">
            <a:xfrm>
              <a:off x="-101696" y="127143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 userDrawn="1"/>
          </p:nvCxnSpPr>
          <p:spPr bwMode="gray">
            <a:xfrm>
              <a:off x="-101696" y="145160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 userDrawn="1"/>
          </p:nvCxnSpPr>
          <p:spPr bwMode="gray">
            <a:xfrm>
              <a:off x="-101696" y="3033236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 userDrawn="1"/>
          </p:nvCxnSpPr>
          <p:spPr bwMode="gray">
            <a:xfrm>
              <a:off x="-101696" y="3213414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 userDrawn="1"/>
          </p:nvCxnSpPr>
          <p:spPr bwMode="gray">
            <a:xfrm>
              <a:off x="-101696" y="-494980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 userDrawn="1"/>
          </p:nvCxnSpPr>
          <p:spPr bwMode="gray">
            <a:xfrm>
              <a:off x="-101696" y="-3148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 userDrawn="1"/>
          </p:nvCxnSpPr>
          <p:spPr bwMode="gray">
            <a:xfrm>
              <a:off x="-101696" y="-225869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 userDrawn="1"/>
          </p:nvCxnSpPr>
          <p:spPr bwMode="gray">
            <a:xfrm>
              <a:off x="-101696" y="-207851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 userDrawn="1"/>
          </p:nvCxnSpPr>
          <p:spPr bwMode="gray">
            <a:xfrm>
              <a:off x="-101696" y="-38065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49" name="Rectangle 2048"/>
          <p:cNvSpPr/>
          <p:nvPr/>
        </p:nvSpPr>
        <p:spPr bwMode="gray">
          <a:xfrm>
            <a:off x="9744406" y="3188974"/>
            <a:ext cx="1920213" cy="2204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66" name="Rectangle 65"/>
          <p:cNvSpPr/>
          <p:nvPr/>
        </p:nvSpPr>
        <p:spPr bwMode="gray">
          <a:xfrm>
            <a:off x="236225" y="774868"/>
            <a:ext cx="9651779" cy="33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grpSp>
        <p:nvGrpSpPr>
          <p:cNvPr id="61" name="Group 11"/>
          <p:cNvGrpSpPr>
            <a:grpSpLocks noChangeAspect="1"/>
          </p:cNvGrpSpPr>
          <p:nvPr/>
        </p:nvGrpSpPr>
        <p:grpSpPr bwMode="gray">
          <a:xfrm>
            <a:off x="10149041" y="-10957"/>
            <a:ext cx="1824204" cy="1041877"/>
            <a:chOff x="2109" y="940"/>
            <a:chExt cx="991" cy="566"/>
          </a:xfrm>
        </p:grpSpPr>
        <p:sp>
          <p:nvSpPr>
            <p:cNvPr id="62" name="AutoShape 10"/>
            <p:cNvSpPr>
              <a:spLocks noChangeAspect="1" noChangeArrowheads="1" noTextEdit="1"/>
            </p:cNvSpPr>
            <p:nvPr/>
          </p:nvSpPr>
          <p:spPr bwMode="gray">
            <a:xfrm>
              <a:off x="2109" y="940"/>
              <a:ext cx="990" cy="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pic>
          <p:nvPicPr>
            <p:cNvPr id="63" name="Picture 12"/>
            <p:cNvPicPr>
              <a:picLocks noChangeAspect="1" noChangeArrowheads="1"/>
            </p:cNvPicPr>
            <p:nvPr/>
          </p:nvPicPr>
          <p:blipFill rotWithShape="1"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235"/>
            <a:stretch/>
          </p:blipFill>
          <p:spPr bwMode="gray">
            <a:xfrm>
              <a:off x="2109" y="940"/>
              <a:ext cx="991" cy="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64" name="Rectangle 2048"/>
          <p:cNvSpPr/>
          <p:nvPr/>
        </p:nvSpPr>
        <p:spPr bwMode="gray">
          <a:xfrm>
            <a:off x="10128448" y="1155032"/>
            <a:ext cx="1920213" cy="2204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40929917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ransition>
    <p:fade/>
  </p:transition>
  <p:hf hdr="0" ftr="0" dt="0"/>
  <p:txStyles>
    <p:titleStyle>
      <a:lvl1pPr algn="l" defTabSz="1219170" rtl="0" eaLnBrk="1" latinLnBrk="0" hangingPunct="1">
        <a:spcBef>
          <a:spcPct val="0"/>
        </a:spcBef>
        <a:buNone/>
        <a:defRPr sz="2667" kern="1200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0" indent="0" algn="l" defTabSz="1219170" rtl="0" eaLnBrk="1" latinLnBrk="0" hangingPunct="1">
        <a:lnSpc>
          <a:spcPts val="2667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867" kern="1200">
          <a:solidFill>
            <a:schemeClr val="tx1"/>
          </a:solidFill>
          <a:latin typeface="+mn-lt"/>
          <a:ea typeface="+mn-ea"/>
          <a:cs typeface="+mn-cs"/>
        </a:defRPr>
      </a:lvl1pPr>
      <a:lvl2pPr marL="241294" indent="-241294" algn="l" defTabSz="1219170" rtl="0" eaLnBrk="1" latinLnBrk="0" hangingPunct="1">
        <a:lnSpc>
          <a:spcPts val="2667"/>
        </a:lnSpc>
        <a:spcBef>
          <a:spcPts val="400"/>
        </a:spcBef>
        <a:spcAft>
          <a:spcPts val="400"/>
        </a:spcAft>
        <a:buClr>
          <a:schemeClr val="accent1"/>
        </a:buClr>
        <a:buSzPct val="100000"/>
        <a:buFont typeface="Arial" panose="020B0604020202020204" pitchFamily="34" charset="0"/>
        <a:buChar char="■"/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479988" indent="-239994" algn="l" defTabSz="1219170" rtl="0" eaLnBrk="1" latinLnBrk="0" hangingPunct="1">
        <a:lnSpc>
          <a:spcPts val="2667"/>
        </a:lnSpc>
        <a:spcBef>
          <a:spcPts val="400"/>
        </a:spcBef>
        <a:spcAft>
          <a:spcPts val="400"/>
        </a:spcAft>
        <a:buClr>
          <a:schemeClr val="accent1"/>
        </a:buClr>
        <a:buSzPct val="100000"/>
        <a:buFont typeface="Arial" panose="020B0604020202020204" pitchFamily="34" charset="0"/>
        <a:buChar char="□"/>
        <a:defRPr sz="1867" kern="1200">
          <a:solidFill>
            <a:schemeClr val="tx1"/>
          </a:solidFill>
          <a:latin typeface="+mn-lt"/>
          <a:ea typeface="+mn-ea"/>
          <a:cs typeface="+mn-cs"/>
        </a:defRPr>
      </a:lvl3pPr>
      <a:lvl4pPr marL="717533" indent="-239994" algn="l" defTabSz="1219170" rtl="0" eaLnBrk="1" latinLnBrk="0" hangingPunct="1">
        <a:lnSpc>
          <a:spcPts val="2667"/>
        </a:lnSpc>
        <a:spcBef>
          <a:spcPts val="400"/>
        </a:spcBef>
        <a:spcAft>
          <a:spcPts val="400"/>
        </a:spcAft>
        <a:buClr>
          <a:schemeClr val="accent1"/>
        </a:buClr>
        <a:buSzPct val="100000"/>
        <a:buFont typeface="Arial" panose="020B0604020202020204" pitchFamily="34" charset="0"/>
        <a:buChar char="–"/>
        <a:defRPr sz="1867" kern="1200">
          <a:solidFill>
            <a:schemeClr val="tx1"/>
          </a:solidFill>
          <a:latin typeface="+mn-lt"/>
          <a:ea typeface="+mn-ea"/>
          <a:cs typeface="+mn-cs"/>
        </a:defRPr>
      </a:lvl4pPr>
      <a:lvl5pPr marL="359991" indent="-359991" algn="l" defTabSz="1219170" rtl="0" eaLnBrk="1" latinLnBrk="0" hangingPunct="1">
        <a:lnSpc>
          <a:spcPts val="2667"/>
        </a:lnSpc>
        <a:spcBef>
          <a:spcPts val="400"/>
        </a:spcBef>
        <a:spcAft>
          <a:spcPts val="400"/>
        </a:spcAft>
        <a:buClr>
          <a:schemeClr val="accent1"/>
        </a:buClr>
        <a:buSzPct val="100000"/>
        <a:buFont typeface="+mj-lt"/>
        <a:buAutoNum type="arabicPeriod"/>
        <a:defRPr sz="1867" kern="1200">
          <a:solidFill>
            <a:schemeClr val="tx1"/>
          </a:solidFill>
          <a:latin typeface="+mn-lt"/>
          <a:ea typeface="+mn-ea"/>
          <a:cs typeface="+mn-cs"/>
        </a:defRPr>
      </a:lvl5pPr>
      <a:lvl6pPr marL="719982" indent="-359991" algn="l" defTabSz="1219170" rtl="0" eaLnBrk="1" latinLnBrk="0" hangingPunct="1">
        <a:lnSpc>
          <a:spcPts val="2667"/>
        </a:lnSpc>
        <a:spcBef>
          <a:spcPts val="400"/>
        </a:spcBef>
        <a:spcAft>
          <a:spcPts val="400"/>
        </a:spcAft>
        <a:buClr>
          <a:schemeClr val="accent1"/>
        </a:buClr>
        <a:buSzPct val="100000"/>
        <a:buFont typeface="+mj-lt"/>
        <a:buAutoNum type="alphaLcParenR"/>
        <a:defRPr sz="1867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1219170" rtl="0" eaLnBrk="1" latinLnBrk="0" hangingPunct="1">
        <a:lnSpc>
          <a:spcPts val="2800"/>
        </a:lnSpc>
        <a:spcBef>
          <a:spcPts val="533"/>
        </a:spcBef>
        <a:spcAft>
          <a:spcPts val="533"/>
        </a:spcAft>
        <a:buClr>
          <a:schemeClr val="accent1"/>
        </a:buClr>
        <a:buSzPct val="90000"/>
        <a:buFont typeface="Arial" panose="020B0604020202020204" pitchFamily="34" charset="0"/>
        <a:buNone/>
        <a:defRPr sz="2133" kern="1200" cap="all" baseline="0">
          <a:solidFill>
            <a:schemeClr val="accent1"/>
          </a:solidFill>
          <a:latin typeface="+mn-lt"/>
          <a:ea typeface="+mn-ea"/>
          <a:cs typeface="+mn-cs"/>
        </a:defRPr>
      </a:lvl7pPr>
      <a:lvl8pPr marL="0" indent="0" algn="l" defTabSz="1219170" rtl="0" eaLnBrk="1" latinLnBrk="0" hangingPunct="1">
        <a:lnSpc>
          <a:spcPts val="2800"/>
        </a:lnSpc>
        <a:spcBef>
          <a:spcPts val="533"/>
        </a:spcBef>
        <a:spcAft>
          <a:spcPts val="533"/>
        </a:spcAft>
        <a:buFont typeface="Arial" panose="020B0604020202020204" pitchFamily="34" charset="0"/>
        <a:buNone/>
        <a:defRPr sz="2133" b="0" kern="1200" cap="all" baseline="0">
          <a:solidFill>
            <a:schemeClr val="accent1"/>
          </a:solidFill>
          <a:latin typeface="+mn-lt"/>
          <a:ea typeface="+mn-ea"/>
          <a:cs typeface="+mn-cs"/>
        </a:defRPr>
      </a:lvl8pPr>
      <a:lvl9pPr marL="0" indent="0" algn="l" defTabSz="1219170" rtl="0" eaLnBrk="1" latinLnBrk="0" hangingPunct="1">
        <a:lnSpc>
          <a:spcPts val="2800"/>
        </a:lnSpc>
        <a:spcBef>
          <a:spcPts val="533"/>
        </a:spcBef>
        <a:spcAft>
          <a:spcPts val="533"/>
        </a:spcAft>
        <a:buFont typeface="Arial" panose="020B0604020202020204" pitchFamily="34" charset="0"/>
        <a:buNone/>
        <a:defRPr sz="2133" b="0" kern="1200" cap="all" baseline="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holger.giese@hpi.uni-potsdam.de)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Relationship Id="rId6" Type="http://schemas.openxmlformats.org/officeDocument/2006/relationships/hyperlink" Target="mailto:iqra.zafar@hpi.de" TargetMode="External"/><Relationship Id="rId5" Type="http://schemas.openxmlformats.org/officeDocument/2006/relationships/hyperlink" Target="mailto:matthias.barkowski@hpi.de" TargetMode="External"/><Relationship Id="rId4" Type="http://schemas.openxmlformats.org/officeDocument/2006/relationships/hyperlink" Target="mailto:christian.adriano@hpi.de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pytorch-geometric.readthedocs.io/en/latest/notes/create_gnn.html" TargetMode="External"/><Relationship Id="rId2" Type="http://schemas.openxmlformats.org/officeDocument/2006/relationships/hyperlink" Target="https://uvadlc-notebooks.readthedocs.io/en/latest/tutorial_notebooks/tutorial7/GNN_overview.html" TargetMode="External"/><Relationship Id="rId1" Type="http://schemas.openxmlformats.org/officeDocument/2006/relationships/slideLayout" Target="../slideLayouts/slideLayout17.xml"/><Relationship Id="rId6" Type="http://schemas.openxmlformats.org/officeDocument/2006/relationships/hyperlink" Target="https://www.youtube.com/watch?v=JAB_plj2rbA&amp;list=PLoROMvodv4rPLKxIpqhjhPgdQy7imNkDn" TargetMode="External"/><Relationship Id="rId5" Type="http://schemas.openxmlformats.org/officeDocument/2006/relationships/hyperlink" Target="https://www.youtube.com/watch?v=wJQQFUcHO5U&amp;feature=emb_rel_end" TargetMode="External"/><Relationship Id="rId4" Type="http://schemas.openxmlformats.org/officeDocument/2006/relationships/hyperlink" Target="https://arxiv.org/pdf/2010.05234.pdf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hyperlink" Target="https://www.youtube.com/watch?v=wJQQFUcHO5U&amp;feature=emb_rel_end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1905.10947" TargetMode="External"/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1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44.png"/><Relationship Id="rId7" Type="http://schemas.openxmlformats.org/officeDocument/2006/relationships/image" Target="../media/image35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39.png"/><Relationship Id="rId4" Type="http://schemas.openxmlformats.org/officeDocument/2006/relationships/image" Target="../media/image320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0.png"/><Relationship Id="rId3" Type="http://schemas.openxmlformats.org/officeDocument/2006/relationships/hyperlink" Target="https://github.com/tkipf/gcn" TargetMode="External"/><Relationship Id="rId7" Type="http://schemas.openxmlformats.org/officeDocument/2006/relationships/image" Target="../media/image42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70.png"/><Relationship Id="rId5" Type="http://schemas.openxmlformats.org/officeDocument/2006/relationships/image" Target="../media/image41.png"/><Relationship Id="rId4" Type="http://schemas.openxmlformats.org/officeDocument/2006/relationships/image" Target="../media/image350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0.png"/><Relationship Id="rId3" Type="http://schemas.openxmlformats.org/officeDocument/2006/relationships/image" Target="../media/image45.png"/><Relationship Id="rId7" Type="http://schemas.openxmlformats.org/officeDocument/2006/relationships/image" Target="../media/image48.png"/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440.png"/><Relationship Id="rId5" Type="http://schemas.openxmlformats.org/officeDocument/2006/relationships/image" Target="../media/image47.png"/><Relationship Id="rId10" Type="http://schemas.openxmlformats.org/officeDocument/2006/relationships/image" Target="../media/image480.png"/><Relationship Id="rId4" Type="http://schemas.openxmlformats.org/officeDocument/2006/relationships/image" Target="../media/image46.png"/><Relationship Id="rId9" Type="http://schemas.openxmlformats.org/officeDocument/2006/relationships/image" Target="../media/image49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zjost/blog_code" TargetMode="External"/><Relationship Id="rId2" Type="http://schemas.openxmlformats.org/officeDocument/2006/relationships/hyperlink" Target="https://github.com/christianadriano/blog_code/blob/master/gcn_numpy/message_passing.ipynb" TargetMode="External"/><Relationship Id="rId1" Type="http://schemas.openxmlformats.org/officeDocument/2006/relationships/slideLayout" Target="../slideLayouts/slideLayout1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94071" y="1558552"/>
            <a:ext cx="10618839" cy="2983643"/>
          </a:xfrm>
        </p:spPr>
        <p:txBody>
          <a:bodyPr>
            <a:normAutofit/>
          </a:bodyPr>
          <a:lstStyle/>
          <a:p>
            <a:r>
              <a:rPr lang="en-US" sz="4400" b="1" dirty="0"/>
              <a:t>Graph Convolutional Networks</a:t>
            </a:r>
            <a:br>
              <a:rPr lang="en-US" sz="4400" b="1" dirty="0"/>
            </a:br>
            <a:r>
              <a:rPr lang="en-US" sz="3200" dirty="0"/>
              <a:t>lecture-7</a:t>
            </a:r>
            <a:br>
              <a:rPr lang="en-US" sz="3200" dirty="0"/>
            </a:br>
            <a:br>
              <a:rPr lang="en-US" sz="3200" dirty="0"/>
            </a:br>
            <a:r>
              <a:rPr lang="en-US" sz="2400" dirty="0">
                <a:ea typeface="ＭＳ Ｐゴシック" charset="-128"/>
              </a:rPr>
              <a:t>Co</a:t>
            </a:r>
            <a:r>
              <a:rPr lang="en-US" altLang="x-none" sz="2400" dirty="0">
                <a:ea typeface="ＭＳ Ｐゴシック" charset="-128"/>
              </a:rPr>
              <a:t>urse on Machine Learning on </a:t>
            </a:r>
            <a:r>
              <a:rPr lang="en-US" altLang="x-none" sz="2400" dirty="0" err="1">
                <a:ea typeface="ＭＳ Ｐゴシック" charset="-128"/>
              </a:rPr>
              <a:t>Spatio</a:t>
            </a:r>
            <a:r>
              <a:rPr lang="en-US" altLang="x-none" sz="2400" dirty="0">
                <a:ea typeface="ＭＳ Ｐゴシック" charset="-128"/>
              </a:rPr>
              <a:t>-Temporal Graphs</a:t>
            </a:r>
            <a:br>
              <a:rPr lang="en-US" altLang="x-none" sz="2400" dirty="0">
                <a:ea typeface="ＭＳ Ｐゴシック" charset="-128"/>
              </a:rPr>
            </a:br>
            <a:r>
              <a:rPr lang="en-US" altLang="x-none" sz="2400" dirty="0">
                <a:ea typeface="ＭＳ Ｐゴシック" charset="-128"/>
              </a:rPr>
              <a:t>(Summer Term 22)</a:t>
            </a:r>
            <a:endParaRPr lang="en-US" altLang="x-none" b="1" dirty="0">
              <a:ea typeface="ＭＳ Ｐゴシック" charset="-128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0FFAC62-CDF9-4FA9-B6E9-174894487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1</a:t>
            </a:fld>
            <a:endParaRPr lang="en-US"/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02531293-2E39-8F60-570F-037E998DDA75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2410725" y="4706741"/>
            <a:ext cx="7515022" cy="1780064"/>
          </a:xfrm>
          <a:prstGeom prst="rect">
            <a:avLst/>
          </a:prstGeom>
        </p:spPr>
        <p:txBody>
          <a:bodyPr vert="horz" lIns="0" tIns="0" rIns="0" bIns="0" rtlCol="0" anchor="t" anchorCtr="0">
            <a:normAutofit fontScale="25000" lnSpcReduction="20000"/>
          </a:bodyPr>
          <a:lstStyle>
            <a:lvl1pPr marL="0" indent="0" algn="ctr" defTabSz="1219170" rtl="0" eaLnBrk="1" latinLnBrk="0" hangingPunct="1">
              <a:lnSpc>
                <a:spcPts val="2667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1219170" rtl="0" eaLnBrk="1" latinLnBrk="0" hangingPunct="1">
              <a:lnSpc>
                <a:spcPts val="2667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1219170" rtl="0" eaLnBrk="1" latinLnBrk="0" hangingPunct="1">
              <a:lnSpc>
                <a:spcPts val="2667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1219170" rtl="0" eaLnBrk="1" latinLnBrk="0" hangingPunct="1">
              <a:lnSpc>
                <a:spcPts val="2667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1219170" rtl="0" eaLnBrk="1" latinLnBrk="0" hangingPunct="1">
              <a:lnSpc>
                <a:spcPts val="2667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+mj-lt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1219170" rtl="0" eaLnBrk="1" latinLnBrk="0" hangingPunct="1">
              <a:lnSpc>
                <a:spcPts val="2667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+mj-lt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1219170" rtl="0" eaLnBrk="1" latinLnBrk="0" hangingPunct="1">
              <a:lnSpc>
                <a:spcPts val="2800"/>
              </a:lnSpc>
              <a:spcBef>
                <a:spcPts val="533"/>
              </a:spcBef>
              <a:spcAft>
                <a:spcPts val="533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None/>
              <a:defRPr sz="160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1219170" rtl="0" eaLnBrk="1" latinLnBrk="0" hangingPunct="1">
              <a:lnSpc>
                <a:spcPts val="2800"/>
              </a:lnSpc>
              <a:spcBef>
                <a:spcPts val="533"/>
              </a:spcBef>
              <a:spcAft>
                <a:spcPts val="533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1219170" rtl="0" eaLnBrk="1" latinLnBrk="0" hangingPunct="1">
              <a:lnSpc>
                <a:spcPts val="2800"/>
              </a:lnSpc>
              <a:spcBef>
                <a:spcPts val="533"/>
              </a:spcBef>
              <a:spcAft>
                <a:spcPts val="533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x-none" sz="6400">
                <a:ea typeface="ＭＳ Ｐゴシック" charset="-128"/>
              </a:rPr>
              <a:t>Prof. Dr. Holger Giese (</a:t>
            </a:r>
            <a:r>
              <a:rPr lang="en-US" altLang="x-none" sz="6400">
                <a:ea typeface="ＭＳ Ｐゴシック" charset="-128"/>
                <a:hlinkClick r:id="rId3"/>
              </a:rPr>
              <a:t>holger.giese@hpi.uni-potsdam.de)</a:t>
            </a:r>
            <a:r>
              <a:rPr lang="en-US" altLang="x-none" sz="6400">
                <a:ea typeface="ＭＳ Ｐゴシック" charset="-128"/>
              </a:rPr>
              <a:t> </a:t>
            </a:r>
          </a:p>
          <a:p>
            <a:r>
              <a:rPr lang="en-US" altLang="x-none" sz="6400">
                <a:ea typeface="ＭＳ Ｐゴシック" charset="-128"/>
              </a:rPr>
              <a:t>Christian Medeiros Adriano (</a:t>
            </a:r>
            <a:r>
              <a:rPr lang="en-US" altLang="x-none" sz="6400">
                <a:ea typeface="ＭＳ Ｐゴシック" charset="-128"/>
                <a:hlinkClick r:id="rId4"/>
              </a:rPr>
              <a:t>christian.adriano@hpi.de</a:t>
            </a:r>
            <a:r>
              <a:rPr lang="en-US" altLang="x-none" sz="6400">
                <a:ea typeface="ＭＳ Ｐゴシック" charset="-128"/>
              </a:rPr>
              <a:t>) - </a:t>
            </a:r>
            <a:r>
              <a:rPr lang="en-US" altLang="x-none" sz="6400" b="1">
                <a:ea typeface="ＭＳ Ｐゴシック" charset="-128"/>
              </a:rPr>
              <a:t>“Chris”</a:t>
            </a:r>
            <a:endParaRPr lang="en-US" altLang="x-none" sz="6400">
              <a:ea typeface="ＭＳ Ｐゴシック" charset="-128"/>
            </a:endParaRPr>
          </a:p>
          <a:p>
            <a:r>
              <a:rPr lang="en-US" altLang="x-none" sz="6400">
                <a:ea typeface="ＭＳ Ｐゴシック" charset="-128"/>
              </a:rPr>
              <a:t> Matthias Barkowsky (</a:t>
            </a:r>
            <a:r>
              <a:rPr lang="en-US" altLang="x-none" sz="6400">
                <a:ea typeface="ＭＳ Ｐゴシック" charset="-128"/>
                <a:hlinkClick r:id="rId5"/>
              </a:rPr>
              <a:t>matthias.barkowsky@hpi.de</a:t>
            </a:r>
            <a:r>
              <a:rPr lang="en-US" altLang="x-none" sz="6400">
                <a:ea typeface="ＭＳ Ｐゴシック" charset="-128"/>
              </a:rPr>
              <a:t>  )</a:t>
            </a:r>
          </a:p>
          <a:p>
            <a:r>
              <a:rPr lang="en-US" altLang="x-none" sz="6400">
                <a:ea typeface="ＭＳ Ｐゴシック" charset="-128"/>
              </a:rPr>
              <a:t>Iqra Zafar (</a:t>
            </a:r>
            <a:r>
              <a:rPr lang="en-US" altLang="x-none" sz="6400">
                <a:ea typeface="ＭＳ Ｐゴシック" charset="-128"/>
                <a:hlinkClick r:id="rId6"/>
              </a:rPr>
              <a:t>iqra.zafar@hpi.de</a:t>
            </a:r>
            <a:r>
              <a:rPr lang="en-US" altLang="x-none" sz="6400">
                <a:ea typeface="ＭＳ Ｐゴシック" charset="-128"/>
              </a:rPr>
              <a:t>)</a:t>
            </a:r>
            <a:endParaRPr lang="en-US" altLang="x-none" sz="6400" dirty="0">
              <a:ea typeface="ＭＳ Ｐゴシック" charset="-128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1B7C1-58D8-4625-B87C-63D0DBC03B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Weighted pool aggregation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B77BA2-44E9-4733-A1C2-65F79C6740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369" y="1213308"/>
            <a:ext cx="11473384" cy="309315"/>
          </a:xfrm>
        </p:spPr>
        <p:txBody>
          <a:bodyPr/>
          <a:lstStyle/>
          <a:p>
            <a:r>
              <a:rPr lang="en-US" dirty="0"/>
              <a:t>Aggregate neighborhood based on the edge weights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728BD3-51B5-459B-813D-90F1DCAD7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10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24980B5-F928-4C61-8E3B-8FDCCF38FB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3063" y="2066622"/>
            <a:ext cx="7790498" cy="272475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477A345-3A6E-A67F-5909-7A107DAB8F8E}"/>
              </a:ext>
            </a:extLst>
          </p:cNvPr>
          <p:cNvSpPr txBox="1"/>
          <p:nvPr/>
        </p:nvSpPr>
        <p:spPr bwMode="gray">
          <a:xfrm>
            <a:off x="0" y="6486805"/>
            <a:ext cx="78105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Source: https://eng.uber.com/uber-eats-graph-learning/</a:t>
            </a:r>
          </a:p>
        </p:txBody>
      </p:sp>
    </p:spTree>
    <p:extLst>
      <p:ext uri="{BB962C8B-B14F-4D97-AF65-F5344CB8AC3E}">
        <p14:creationId xmlns:p14="http://schemas.microsoft.com/office/powerpoint/2010/main" val="33716983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684BC-A279-4549-96A7-D0EF1D2452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GNN key idea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63AEAE-D6F2-40AC-B701-D1F24AC40F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369" y="1213308"/>
            <a:ext cx="11473384" cy="655564"/>
          </a:xfrm>
        </p:spPr>
        <p:txBody>
          <a:bodyPr/>
          <a:lstStyle/>
          <a:p>
            <a:r>
              <a:rPr lang="en-US" dirty="0"/>
              <a:t>Obtain a node representation by using a neural network to aggregate the information from the  neighbors.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734C8A-F9BF-4D3C-B095-95C1AFB7A4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11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A4E2E56-65F1-4032-ACE4-A07127EBC1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6507" y="2603533"/>
            <a:ext cx="6069320" cy="245751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816CBA9-D5F5-4827-AADF-9C83546F1193}"/>
              </a:ext>
            </a:extLst>
          </p:cNvPr>
          <p:cNvSpPr txBox="1"/>
          <p:nvPr/>
        </p:nvSpPr>
        <p:spPr bwMode="gray">
          <a:xfrm>
            <a:off x="7609840" y="2146918"/>
            <a:ext cx="3058160" cy="26416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600" b="1" dirty="0"/>
              <a:t>Do it recursively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42A713E-D393-48DE-9189-ECA08A9EFC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182" y="2640180"/>
            <a:ext cx="2075498" cy="181450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53D0CA1-E94E-4DA6-82AE-87FC517F440B}"/>
              </a:ext>
            </a:extLst>
          </p:cNvPr>
          <p:cNvSpPr txBox="1"/>
          <p:nvPr/>
        </p:nvSpPr>
        <p:spPr bwMode="gray">
          <a:xfrm>
            <a:off x="889158" y="2270848"/>
            <a:ext cx="16935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800" dirty="0"/>
              <a:t>Input graph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B9EDB34-0ED1-4BF3-825E-806422E8735B}"/>
              </a:ext>
            </a:extLst>
          </p:cNvPr>
          <p:cNvSpPr txBox="1"/>
          <p:nvPr/>
        </p:nvSpPr>
        <p:spPr bwMode="gray">
          <a:xfrm>
            <a:off x="3343594" y="1955833"/>
            <a:ext cx="22311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800" dirty="0"/>
              <a:t>Output graph (depth =2 BFS)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1A88289-4214-4AA3-A451-84F03E219D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7984" y="2876550"/>
            <a:ext cx="1471810" cy="1459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230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F2F57-CD01-4E96-B77E-ECA8216EC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for Recursion = Message Passing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AF50884-76E9-4D49-B74D-64612AEEF0F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78369" y="1213308"/>
                <a:ext cx="5322991" cy="5044907"/>
              </a:xfrm>
            </p:spPr>
            <p:txBody>
              <a:bodyPr/>
              <a:lstStyle/>
              <a:p>
                <a:r>
                  <a:rPr lang="en-US" dirty="0"/>
                  <a:t>Every node has its own embedding at every layer</a:t>
                </a:r>
              </a:p>
              <a:p>
                <a:r>
                  <a:rPr lang="en-US" dirty="0"/>
                  <a:t>Each layer is how deep we go in the network</a:t>
                </a:r>
              </a:p>
              <a:p>
                <a:r>
                  <a:rPr lang="en-US" dirty="0"/>
                  <a:t>Input feature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dirty="0"/>
                  <a:t> has layer K embeddings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bSup>
                  </m:oMath>
                </a14:m>
                <a:endParaRPr lang="en-US" dirty="0"/>
              </a:p>
              <a:p>
                <a:r>
                  <a:rPr lang="en-US" dirty="0"/>
                  <a:t>Layer-0 has the features of each node</a:t>
                </a:r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𝐴𝐺𝐺</m:t>
                    </m:r>
                  </m:oMath>
                </a14:m>
                <a:r>
                  <a:rPr lang="en-US" dirty="0"/>
                  <a:t> = aggregation function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= network self-embedding embedding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b="0" i="0" dirty="0">
                    <a:latin typeface="+mj-lt"/>
                  </a:rPr>
                  <a:t>= network 1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b="0" i="0" dirty="0">
                    <a:latin typeface="+mj-lt"/>
                  </a:rPr>
                  <a:t>= network </a:t>
                </a:r>
                <a:r>
                  <a:rPr lang="en-US" dirty="0">
                    <a:latin typeface="+mj-lt"/>
                  </a:rPr>
                  <a:t>2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bSup>
                  </m:oMath>
                </a14:m>
                <a:r>
                  <a:rPr lang="en-US" dirty="0"/>
                  <a:t>= computed representations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AF50884-76E9-4D49-B74D-64612AEEF0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8369" y="1213308"/>
                <a:ext cx="5322991" cy="5044907"/>
              </a:xfrm>
              <a:blipFill>
                <a:blip r:embed="rId3"/>
                <a:stretch>
                  <a:fillRect l="-2746" t="-1087" r="-2860" b="-18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E7B70E-63C8-4B2D-A046-09EF5199F4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12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E3BEAA-E8B0-4C24-889A-DFEEF66169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900741"/>
            <a:ext cx="5855753" cy="5813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8660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E28EF3-924E-7FCC-E86D-FA9ED0310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Tutorials - GNN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DF0912-3486-913A-B9AE-6CF6ED1A60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369" y="1213308"/>
            <a:ext cx="11134511" cy="5039585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/>
              <a:t>Tutorial 7: Graph Neural Networks </a:t>
            </a:r>
          </a:p>
          <a:p>
            <a:pPr marL="527044" lvl="1" indent="-285750">
              <a:buFont typeface="Arial" panose="020B0604020202020204" pitchFamily="34" charset="0"/>
              <a:buChar char="•"/>
            </a:pPr>
            <a:r>
              <a:rPr lang="en-US" sz="1800" dirty="0">
                <a:hlinkClick r:id="rId2"/>
              </a:rPr>
              <a:t>https://uvadlc-notebooks.readthedocs.io/en/latest/tutorial_notebooks/tutorial7/GNN_overview.html</a:t>
            </a:r>
            <a:r>
              <a:rPr lang="en-US" sz="18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/>
              <a:t>Creating Message Passing Networks - </a:t>
            </a:r>
            <a:r>
              <a:rPr lang="en-US" sz="1800" b="1" dirty="0" err="1"/>
              <a:t>PyTorch</a:t>
            </a:r>
            <a:r>
              <a:rPr lang="en-US" sz="1800" b="1" dirty="0"/>
              <a:t> Geometric </a:t>
            </a:r>
          </a:p>
          <a:p>
            <a:pPr marL="527044" lvl="1" indent="-285750">
              <a:buFont typeface="Arial" panose="020B0604020202020204" pitchFamily="34" charset="0"/>
              <a:buChar char="•"/>
            </a:pPr>
            <a:r>
              <a:rPr lang="en-US" sz="1800" dirty="0">
                <a:hlinkClick r:id="rId3"/>
              </a:rPr>
              <a:t>https://pytorch-geometric.readthedocs.io/en/latest/notes/create_gnn.html</a:t>
            </a: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/>
              <a:t>A Practical Tutorial on Graph Neural Networks</a:t>
            </a:r>
            <a:r>
              <a:rPr lang="en-US" sz="1800" dirty="0">
                <a:effectLst/>
                <a:latin typeface="Arial" panose="020B0604020202020204" pitchFamily="34" charset="0"/>
              </a:rPr>
              <a:t>, </a:t>
            </a:r>
            <a:r>
              <a:rPr lang="en-US" sz="1800" dirty="0">
                <a:latin typeface="Arial" panose="020B0604020202020204" pitchFamily="34" charset="0"/>
              </a:rPr>
              <a:t>Ward et al, 2021</a:t>
            </a:r>
          </a:p>
          <a:p>
            <a:pPr marL="527044" lvl="1" indent="-285750">
              <a:buFont typeface="Arial" panose="020B0604020202020204" pitchFamily="34" charset="0"/>
              <a:buChar char="•"/>
            </a:pPr>
            <a:r>
              <a:rPr lang="en-US" sz="1800" dirty="0">
                <a:hlinkClick r:id="rId4"/>
              </a:rPr>
              <a:t>https://arxiv.org/pdf/2010.05234.pdf</a:t>
            </a:r>
            <a:r>
              <a:rPr lang="en-US" sz="18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x-none" sz="1800" b="1" dirty="0"/>
              <a:t>Intro to Relational - Graph Convolutional Networks</a:t>
            </a:r>
            <a:r>
              <a:rPr lang="en-US" sz="1800" dirty="0"/>
              <a:t>, Zack </a:t>
            </a:r>
            <a:r>
              <a:rPr lang="en-US" sz="1800" dirty="0" err="1"/>
              <a:t>Jost</a:t>
            </a:r>
            <a:r>
              <a:rPr lang="en-US" sz="1800" dirty="0"/>
              <a:t>, Short Video Lectures</a:t>
            </a:r>
          </a:p>
          <a:p>
            <a:pPr marL="527044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hlinkClick r:id="rId5"/>
              </a:rPr>
              <a:t>https://www.youtube.com/watch?v=wJQQFUcHO5U&amp;feature=emb_rel_end</a:t>
            </a: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/>
              <a:t>Stanford CS224W: Machine Learning with Graphs </a:t>
            </a:r>
          </a:p>
          <a:p>
            <a:pPr marL="527044" lvl="1" indent="-285750">
              <a:buFont typeface="Arial" panose="020B0604020202020204" pitchFamily="34" charset="0"/>
              <a:buChar char="•"/>
            </a:pPr>
            <a:r>
              <a:rPr lang="en-US" sz="1800" dirty="0">
                <a:hlinkClick r:id="rId6"/>
              </a:rPr>
              <a:t>https://www.youtube.com/watch?v=JAB_plj2rbA&amp;list=PLoROMvodv4rPLKxIpqhjhPgdQy7imNkDn</a:t>
            </a:r>
            <a:r>
              <a:rPr lang="en-US" sz="1800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B117A1-131B-136D-6E1E-19C709F8A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05844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A580A-52D3-4B62-987F-128D74FEC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279600-79E0-4C78-B7F7-7721574FD8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369" y="1213308"/>
            <a:ext cx="11473384" cy="4041106"/>
          </a:xfrm>
        </p:spPr>
        <p:txBody>
          <a:bodyPr/>
          <a:lstStyle/>
          <a:p>
            <a:r>
              <a:rPr lang="en-US" dirty="0"/>
              <a:t>Message Passing in GNN allows to scale because: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We do not depend on the </a:t>
            </a:r>
            <a:r>
              <a:rPr lang="en-US" u="sng" dirty="0"/>
              <a:t>number of nodes </a:t>
            </a:r>
            <a:r>
              <a:rPr lang="en-US" dirty="0"/>
              <a:t>in graph, but the </a:t>
            </a:r>
            <a:r>
              <a:rPr lang="en-US" u="sng" dirty="0"/>
              <a:t>number of neurons </a:t>
            </a:r>
            <a:r>
              <a:rPr lang="en-US" dirty="0"/>
              <a:t>that we decide to use to compute de embeddings at each layer.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We can limit the number of neurons because all these nodes share the same network at each layer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This is the scalability that we do not have in the standard methods like Node2Vec, for instance.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328B7A-8B1E-473F-B0DA-F963CF1A4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0565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EA7BCD-D5C5-4A19-B24D-A4BD6D480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Inductive capability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C6E1A5-E6EB-4DD7-90AB-A2BAEA619C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369" y="1213308"/>
            <a:ext cx="11473384" cy="1206997"/>
          </a:xfrm>
        </p:spPr>
        <p:txBody>
          <a:bodyPr/>
          <a:lstStyle/>
          <a:p>
            <a:r>
              <a:rPr lang="en-US" dirty="0"/>
              <a:t>In many applications new nodes are constantly added to the graph</a:t>
            </a:r>
          </a:p>
          <a:p>
            <a:r>
              <a:rPr lang="en-US" dirty="0"/>
              <a:t>This would require constant retraining to update the embeddings</a:t>
            </a:r>
          </a:p>
          <a:p>
            <a:r>
              <a:rPr lang="en-US" dirty="0"/>
              <a:t>While this is difficult to do with traditional methods, GNN allows to retrain on the part affected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5AD8CC-1B08-4DF0-93B4-52DF112DB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15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2832C47-98A6-49E5-A66C-6535058BE3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475" y="3232785"/>
            <a:ext cx="11449050" cy="310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7902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7FE51-A58B-4B35-A1D5-CA68E72C9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Number of Layers in a GCN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189C95-D829-45E3-9611-55C2411DAE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369" y="1213308"/>
            <a:ext cx="11473384" cy="3315267"/>
          </a:xfrm>
        </p:spPr>
        <p:txBody>
          <a:bodyPr/>
          <a:lstStyle/>
          <a:p>
            <a:pPr marL="285750" marR="0" indent="-28575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effectLst/>
                <a:latin typeface="Calibri" panose="020F0502020204030204" pitchFamily="34" charset="0"/>
              </a:rPr>
              <a:t>Each node can have one or multiple dimensions (depends on the features that we choose) </a:t>
            </a:r>
          </a:p>
          <a:p>
            <a:pPr marL="285750" marR="0" indent="-28575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effectLst/>
                <a:latin typeface="Calibri" panose="020F0502020204030204" pitchFamily="34" charset="0"/>
              </a:rPr>
              <a:t>In </a:t>
            </a:r>
            <a:r>
              <a:rPr lang="en-US" sz="2400">
                <a:effectLst/>
                <a:latin typeface="Calibri" panose="020F0502020204030204" pitchFamily="34" charset="0"/>
              </a:rPr>
              <a:t>a 2-layer GCN, </a:t>
            </a:r>
            <a:r>
              <a:rPr lang="en-US" sz="2400" dirty="0">
                <a:effectLst/>
                <a:latin typeface="Calibri" panose="020F0502020204030204" pitchFamily="34" charset="0"/>
              </a:rPr>
              <a:t>each node pull the information from their neighbors two times.</a:t>
            </a:r>
          </a:p>
          <a:p>
            <a:pPr marL="285750" marR="0" indent="-28575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effectLst/>
                <a:latin typeface="Calibri" panose="020F0502020204030204" pitchFamily="34" charset="0"/>
              </a:rPr>
              <a:t>The number of GCN layer tells how far the signal could travel. </a:t>
            </a:r>
          </a:p>
          <a:p>
            <a:pPr marL="527044" lvl="1" indent="-28575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effectLst/>
                <a:latin typeface="Calibri" panose="020F0502020204030204" pitchFamily="34" charset="0"/>
              </a:rPr>
              <a:t>In a 2-layer GCN, the signal travels to a maximum to a two hops from the node.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4F51B6-3714-405C-8F0B-21EAAD057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2059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807F34-4B76-442F-9463-6ADC39713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F856EC-F62D-4A7A-BE75-E599E6D02A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369" y="1213308"/>
            <a:ext cx="11473384" cy="1206997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Message propagation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Feature aggregation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err="1"/>
              <a:t>Enconding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84EE66-6F4C-46B2-A467-5C9B529D5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17</a:t>
            </a:fld>
            <a:endParaRPr lang="en-US"/>
          </a:p>
        </p:txBody>
      </p:sp>
      <p:pic>
        <p:nvPicPr>
          <p:cNvPr id="3077" name="Picture 5" descr="Label Propagation &#10;= Label &#10;= (fraud) &#10;label smoothing &#10;GCN &#10;= Input Features &#10;US VN IR &#10;feature smoothing ">
            <a:extLst>
              <a:ext uri="{FF2B5EF4-FFF2-40B4-BE49-F238E27FC236}">
                <a16:creationId xmlns:a16="http://schemas.microsoft.com/office/drawing/2014/main" id="{1581F3FF-42C6-4BDE-A413-86A2919F09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8613" y="885462"/>
            <a:ext cx="4800600" cy="2209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9A827F41-3929-46F6-B9F5-62CB309461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9478" y="875937"/>
            <a:ext cx="2962275" cy="2219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verage( &#10;1.0 0.0 3.0 ">
            <a:extLst>
              <a:ext uri="{FF2B5EF4-FFF2-40B4-BE49-F238E27FC236}">
                <a16:creationId xmlns:a16="http://schemas.microsoft.com/office/drawing/2014/main" id="{D6E0FC59-B165-497B-B242-2E31D294BB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2174" y="3608730"/>
            <a:ext cx="3840895" cy="2380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Average( &#10;1.2 &#10;0.7 0.3 0.7 &#10;1.0 &#10;-0.9 &#10;0.0 &#10;3.0 ">
            <a:extLst>
              <a:ext uri="{FF2B5EF4-FFF2-40B4-BE49-F238E27FC236}">
                <a16:creationId xmlns:a16="http://schemas.microsoft.com/office/drawing/2014/main" id="{9C814443-02A3-4B79-8698-623C41B86C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432634"/>
            <a:ext cx="4364648" cy="2878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95AB70F-AB29-483C-AC21-891299DCAC30}"/>
              </a:ext>
            </a:extLst>
          </p:cNvPr>
          <p:cNvSpPr txBox="1"/>
          <p:nvPr/>
        </p:nvSpPr>
        <p:spPr bwMode="gray">
          <a:xfrm>
            <a:off x="142246" y="6422119"/>
            <a:ext cx="1131061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source: Zack </a:t>
            </a:r>
            <a:r>
              <a:rPr lang="en-US" sz="1400" dirty="0" err="1"/>
              <a:t>Jost</a:t>
            </a:r>
            <a:r>
              <a:rPr lang="en-US" sz="1400" dirty="0"/>
              <a:t>, Short Lectures -</a:t>
            </a:r>
            <a:r>
              <a:rPr lang="x-none" sz="1400" dirty="0">
                <a:hlinkClick r:id="rId7"/>
              </a:rPr>
              <a:t>Intro to Relational - Graph Convolutional Networks</a:t>
            </a:r>
            <a:endParaRPr lang="x-none" sz="1400" dirty="0"/>
          </a:p>
        </p:txBody>
      </p:sp>
    </p:spTree>
    <p:extLst>
      <p:ext uri="{BB962C8B-B14F-4D97-AF65-F5344CB8AC3E}">
        <p14:creationId xmlns:p14="http://schemas.microsoft.com/office/powerpoint/2010/main" val="1710367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28EAC-8363-47B4-A2B2-D77C3277F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Relational GCN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F84F3E-66B9-4B50-9FA6-46E943E6505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78369" y="1213308"/>
                <a:ext cx="11473384" cy="5040226"/>
              </a:xfrm>
            </p:spPr>
            <p:txBody>
              <a:bodyPr/>
              <a:lstStyle/>
              <a:p>
                <a:pPr marL="0" marR="0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x-IV_mathan" sz="180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x-IV_mathan" sz="1800" i="1">
                              <a:effectLst/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x-IV_mathan" sz="1800">
                              <a:effectLst/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x-IV_mathan" sz="1800">
                              <a:effectLst/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x-IV_mathan" sz="1800">
                              <a:effectLst/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  <m:r>
                        <a:rPr lang="x-IV_mathan" sz="1800"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x-IV_mathan" sz="1800">
                          <a:effectLst/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x-IV_mathan" sz="18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x-IV_mathan" sz="18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x-IV_mathan" sz="1800">
                                  <a:effectLst/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x-IV_mathan" sz="1800">
                                  <a:effectLst/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x-IV_mathan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x-IV_mathan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x-IV_mathan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  <m:sup/>
                            <m:e>
                              <m:f>
                                <m:fPr>
                                  <m:ctrlPr>
                                    <a:rPr lang="x-IV_mathan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x-IV_mathan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x-IV_mathan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x-IV_mathan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x-IV_mathan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</m:den>
                              </m:f>
                              <m:sSubSup>
                                <m:sSubSupPr>
                                  <m:ctrlPr>
                                    <a:rPr lang="x-IV_mathan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x-IV_mathan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x-IV_mathan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x-IV_mathan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p>
                              </m:sSubSup>
                              <m:sSup>
                                <m:sSupPr>
                                  <m:ctrlPr>
                                    <a:rPr lang="x-IV_mathan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x-IV_mathan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p>
                                  <m:r>
                                    <a:rPr lang="x-IV_mathan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p>
                              </m:sSup>
                            </m:e>
                          </m:nary>
                        </m:e>
                      </m:d>
                    </m:oMath>
                  </m:oMathPara>
                </a14:m>
                <a:endParaRPr lang="x-IV_mathan" sz="1800" dirty="0">
                  <a:effectLst/>
                  <a:latin typeface="Cambria Math" panose="02040503050406030204" pitchFamily="18" charset="0"/>
                </a:endParaRPr>
              </a:p>
              <a:p>
                <a:pPr marL="0" marR="0">
                  <a:spcBef>
                    <a:spcPts val="0"/>
                  </a:spcBef>
                  <a:spcAft>
                    <a:spcPts val="0"/>
                  </a:spcAft>
                </a:pPr>
                <a:r>
                  <a:rPr lang="x-IV_mathan" sz="2800" dirty="0">
                    <a:effectLst/>
                    <a:latin typeface="+mj-lt"/>
                  </a:rPr>
                  <a:t>, </a:t>
                </a:r>
                <a:r>
                  <a:rPr lang="x-IV_mathan" sz="2800" dirty="0">
                    <a:effectLst/>
                  </a:rPr>
                  <a:t>where:</a:t>
                </a:r>
              </a:p>
              <a:p>
                <a:pPr marL="0" marR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x-IV_mathan" sz="2800" smtClean="0">
                        <a:effectLst/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x-IV_mathan" sz="2800" dirty="0">
                    <a:effectLst/>
                  </a:rPr>
                  <a:t> is a layer</a:t>
                </a:r>
              </a:p>
              <a:p>
                <a:pPr marL="0" marR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x-IV_mathan" sz="2800" smtClean="0">
                        <a:effectLst/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x-IV_mathan" sz="2800" dirty="0">
                    <a:effectLst/>
                  </a:rPr>
                  <a:t> is the sigmoid function (adds the non-linearity)</a:t>
                </a:r>
              </a:p>
              <a:p>
                <a:pPr marL="0" marR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x-IV_mathan" sz="28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x-IV_mathan" sz="2800">
                            <a:effectLst/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x-IV_mathan" sz="2800">
                            <a:effectLst/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x-IV_mathan" sz="2800" dirty="0">
                    <a:effectLst/>
                  </a:rPr>
                  <a:t>are the neighbors of node </a:t>
                </a:r>
                <a14:m>
                  <m:oMath xmlns:m="http://schemas.openxmlformats.org/officeDocument/2006/math">
                    <m:r>
                      <a:rPr lang="x-IV_mathan" sz="2800" smtClean="0">
                        <a:effectLst/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x-IV_mathan" sz="2800" dirty="0">
                  <a:effectLst/>
                </a:endParaRPr>
              </a:p>
              <a:p>
                <a:pPr marL="0" marR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x-IV_mathan" sz="28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x-IV_mathan" sz="2800">
                            <a:effectLst/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x-IV_mathan" sz="2800">
                            <a:effectLst/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x-IV_mathan" sz="2800" dirty="0">
                    <a:effectLst/>
                  </a:rPr>
                  <a:t> is  normalizing constant</a:t>
                </a:r>
              </a:p>
              <a:p>
                <a:pPr marL="0" marR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x-IV_mathan" sz="28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x-IV_mathan" sz="2800" i="1">
                            <a:effectLst/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x-IV_mathan" sz="2800">
                            <a:effectLst/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p>
                  </m:oMath>
                </a14:m>
                <a:r>
                  <a:rPr lang="x-IV_mathan" sz="2800" dirty="0">
                    <a:effectLst/>
                  </a:rPr>
                  <a:t> is the value of the node in the previous layer</a:t>
                </a:r>
              </a:p>
              <a:p>
                <a:pPr marL="0" marR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x-IV_mathan" sz="28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x-IV_mathan" sz="2800">
                            <a:effectLst/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x-IV_mathan" sz="2800">
                            <a:effectLst/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p>
                  </m:oMath>
                </a14:m>
                <a:r>
                  <a:rPr lang="x-IV_mathan" sz="2800" dirty="0">
                    <a:effectLst/>
                  </a:rPr>
                  <a:t> is a linear projection matrix for layer </a:t>
                </a:r>
                <a14:m>
                  <m:oMath xmlns:m="http://schemas.openxmlformats.org/officeDocument/2006/math">
                    <m:r>
                      <a:rPr lang="x-IV_mathan" sz="2800" smtClean="0">
                        <a:effectLst/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endParaRPr lang="x-IV_mathan" sz="2800" dirty="0">
                  <a:effectLst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F84F3E-66B9-4B50-9FA6-46E943E6505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8369" y="1213308"/>
                <a:ext cx="11473384" cy="5040226"/>
              </a:xfrm>
              <a:blipFill>
                <a:blip r:embed="rId2"/>
                <a:stretch>
                  <a:fillRect l="-1859" t="-253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16B0E0-6E80-44B7-A1DA-C7245D566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6609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50190-B885-13CE-93CF-C5022D2BC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Neural Networks - Essence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9D4C1D-D949-8889-6220-8401B93794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369" y="1213308"/>
            <a:ext cx="11473384" cy="2553520"/>
          </a:xfrm>
        </p:spPr>
        <p:txBody>
          <a:bodyPr/>
          <a:lstStyle/>
          <a:p>
            <a:r>
              <a:rPr lang="en-US" dirty="0"/>
              <a:t>GNNs allow nodes to:</a:t>
            </a:r>
          </a:p>
          <a:p>
            <a:r>
              <a:rPr lang="en-US" dirty="0"/>
              <a:t>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learn how to borrow feature information from nearby nodes (Feature Engineering)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have different computation graph that can also be learned (Embedding)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5266A3-DB34-6ECD-9E49-6F45BC634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19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06CCBD-041D-4C72-8871-4A6803BA973F}"/>
              </a:ext>
            </a:extLst>
          </p:cNvPr>
          <p:cNvSpPr txBox="1"/>
          <p:nvPr/>
        </p:nvSpPr>
        <p:spPr bwMode="gray">
          <a:xfrm>
            <a:off x="745807" y="4017348"/>
            <a:ext cx="10700385" cy="147732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/>
              <a:t>Main Challenge – Loss of Expressiveness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Graph Isomorphism – where the same computational graph leads to similar embeddings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Over-smoothing - where adding layers (hops) quickly causes the node embeddings to converge to similar vectors</a:t>
            </a:r>
          </a:p>
        </p:txBody>
      </p:sp>
    </p:spTree>
    <p:extLst>
      <p:ext uri="{BB962C8B-B14F-4D97-AF65-F5344CB8AC3E}">
        <p14:creationId xmlns:p14="http://schemas.microsoft.com/office/powerpoint/2010/main" val="32018334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B387A-9B0D-46E0-8B44-4DB9E61D2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369" y="144001"/>
            <a:ext cx="9169401" cy="555840"/>
          </a:xfrm>
        </p:spPr>
        <p:txBody>
          <a:bodyPr/>
          <a:lstStyle/>
          <a:p>
            <a:r>
              <a:rPr lang="en-US" dirty="0"/>
              <a:t>Quick recap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FE8E0B-DE42-418B-8913-D8A19537F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2</a:t>
            </a:fld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532401A-49B6-4950-A4BC-A253D9A84CD8}"/>
              </a:ext>
            </a:extLst>
          </p:cNvPr>
          <p:cNvSpPr txBox="1"/>
          <p:nvPr/>
        </p:nvSpPr>
        <p:spPr bwMode="gray">
          <a:xfrm>
            <a:off x="232624" y="1063679"/>
            <a:ext cx="6526316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i="0" dirty="0">
                <a:solidFill>
                  <a:srgbClr val="222222"/>
                </a:solidFill>
                <a:effectLst/>
                <a:latin typeface="+mj-lt"/>
              </a:rPr>
              <a:t>Metr</a:t>
            </a:r>
            <a:r>
              <a:rPr lang="en-US" sz="1600" dirty="0">
                <a:solidFill>
                  <a:srgbClr val="222222"/>
                </a:solidFill>
                <a:latin typeface="+mj-lt"/>
              </a:rPr>
              <a:t>ics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222222"/>
                </a:solidFill>
                <a:latin typeface="+mj-lt"/>
              </a:rPr>
              <a:t>Classification 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i="0" dirty="0">
                <a:solidFill>
                  <a:srgbClr val="222222"/>
                </a:solidFill>
                <a:effectLst/>
                <a:latin typeface="+mj-lt"/>
              </a:rPr>
              <a:t>Random Walk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222222"/>
                </a:solidFill>
                <a:latin typeface="+mj-lt"/>
              </a:rPr>
              <a:t>Node and Graphs Embeddings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222222"/>
                </a:solidFill>
                <a:latin typeface="+mj-lt"/>
              </a:rPr>
              <a:t>Graph Structure Learning</a:t>
            </a:r>
          </a:p>
          <a:p>
            <a:endParaRPr lang="en-US" sz="1600" b="0" i="0" dirty="0">
              <a:solidFill>
                <a:srgbClr val="222222"/>
              </a:solidFill>
              <a:effectLst/>
              <a:latin typeface="+mj-lt"/>
            </a:endParaRPr>
          </a:p>
          <a:p>
            <a:endParaRPr lang="en-US" sz="1600" b="1" dirty="0">
              <a:solidFill>
                <a:srgbClr val="222222"/>
              </a:solidFill>
              <a:latin typeface="+mj-l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B5C4236-853D-456E-A3C3-F5DE643AB7D5}"/>
              </a:ext>
            </a:extLst>
          </p:cNvPr>
          <p:cNvSpPr txBox="1"/>
          <p:nvPr/>
        </p:nvSpPr>
        <p:spPr bwMode="gray">
          <a:xfrm>
            <a:off x="518245" y="4474505"/>
            <a:ext cx="11047636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Why do we need Graph Neural Networks?</a:t>
            </a:r>
          </a:p>
          <a:p>
            <a:r>
              <a:rPr lang="en-US" sz="1600" dirty="0"/>
              <a:t>We need a way to scale without having to make large random walks in the graph</a:t>
            </a:r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624926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F8ED66-7426-FB70-BB35-153D3F8F3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50249B-A941-6FE7-B277-FA438BC0D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20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00A6D91-DD44-D4F0-3604-0ED6AC80F776}"/>
              </a:ext>
            </a:extLst>
          </p:cNvPr>
          <p:cNvGrpSpPr/>
          <p:nvPr/>
        </p:nvGrpSpPr>
        <p:grpSpPr>
          <a:xfrm>
            <a:off x="1136347" y="2050170"/>
            <a:ext cx="2128477" cy="2018946"/>
            <a:chOff x="9938188" y="4606083"/>
            <a:chExt cx="2128477" cy="2018946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0D41949-E20E-82A1-73D2-BB39ED9BDC61}"/>
                </a:ext>
              </a:extLst>
            </p:cNvPr>
            <p:cNvSpPr/>
            <p:nvPr/>
          </p:nvSpPr>
          <p:spPr bwMode="gray">
            <a:xfrm>
              <a:off x="9938188" y="5000553"/>
              <a:ext cx="414216" cy="414216"/>
            </a:xfrm>
            <a:prstGeom prst="ellipse">
              <a:avLst/>
            </a:prstGeom>
            <a:solidFill>
              <a:srgbClr val="92D050"/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US" sz="1200" b="1" dirty="0">
                  <a:solidFill>
                    <a:schemeClr val="tx1"/>
                  </a:solidFill>
                </a:rPr>
                <a:t>A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BAB12BC-11A1-A077-9607-D882280A347A}"/>
                </a:ext>
              </a:extLst>
            </p:cNvPr>
            <p:cNvSpPr/>
            <p:nvPr/>
          </p:nvSpPr>
          <p:spPr bwMode="gray">
            <a:xfrm>
              <a:off x="9938188" y="5928236"/>
              <a:ext cx="414216" cy="414216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US" sz="1200" b="1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A75DC66-A72D-41EE-B2A1-6657C8745101}"/>
                </a:ext>
              </a:extLst>
            </p:cNvPr>
            <p:cNvSpPr/>
            <p:nvPr/>
          </p:nvSpPr>
          <p:spPr bwMode="gray">
            <a:xfrm>
              <a:off x="10972096" y="5387317"/>
              <a:ext cx="414216" cy="414216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US" sz="1200" b="1" dirty="0">
                  <a:solidFill>
                    <a:schemeClr val="tx1"/>
                  </a:solidFill>
                </a:rPr>
                <a:t>B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3FAE77B1-36A3-FB30-5A36-1FD0A6B22B6E}"/>
                </a:ext>
              </a:extLst>
            </p:cNvPr>
            <p:cNvCxnSpPr>
              <a:cxnSpLocks/>
              <a:stCxn id="8" idx="4"/>
              <a:endCxn id="9" idx="0"/>
            </p:cNvCxnSpPr>
            <p:nvPr/>
          </p:nvCxnSpPr>
          <p:spPr bwMode="gray">
            <a:xfrm>
              <a:off x="10145296" y="5414769"/>
              <a:ext cx="0" cy="513467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048759A-6862-1A08-A3AE-95C989C58BCC}"/>
                </a:ext>
              </a:extLst>
            </p:cNvPr>
            <p:cNvSpPr/>
            <p:nvPr/>
          </p:nvSpPr>
          <p:spPr bwMode="gray">
            <a:xfrm>
              <a:off x="11214165" y="6210813"/>
              <a:ext cx="414216" cy="414216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US" sz="1200" b="1" dirty="0">
                  <a:solidFill>
                    <a:schemeClr val="tx1"/>
                  </a:solidFill>
                </a:rPr>
                <a:t>D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1C1D3FB-25FA-268C-ED82-6ABD410139E6}"/>
                </a:ext>
              </a:extLst>
            </p:cNvPr>
            <p:cNvSpPr/>
            <p:nvPr/>
          </p:nvSpPr>
          <p:spPr bwMode="gray">
            <a:xfrm>
              <a:off x="11053577" y="4606083"/>
              <a:ext cx="414216" cy="414216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US" sz="1200" b="1" dirty="0">
                  <a:solidFill>
                    <a:schemeClr val="tx1"/>
                  </a:solidFill>
                </a:rPr>
                <a:t>E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E3C4114-BBB0-DACB-7C8F-FED2399462C5}"/>
                </a:ext>
              </a:extLst>
            </p:cNvPr>
            <p:cNvSpPr/>
            <p:nvPr/>
          </p:nvSpPr>
          <p:spPr bwMode="gray">
            <a:xfrm>
              <a:off x="11652449" y="5207661"/>
              <a:ext cx="414216" cy="414216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US" sz="1200" b="1" dirty="0">
                  <a:solidFill>
                    <a:schemeClr val="tx1"/>
                  </a:solidFill>
                </a:rPr>
                <a:t>F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75DA89C6-1232-D6C5-9A04-0CD974D2BCE9}"/>
                </a:ext>
              </a:extLst>
            </p:cNvPr>
            <p:cNvCxnSpPr>
              <a:cxnSpLocks/>
              <a:stCxn id="10" idx="0"/>
              <a:endCxn id="13" idx="4"/>
            </p:cNvCxnSpPr>
            <p:nvPr/>
          </p:nvCxnSpPr>
          <p:spPr bwMode="gray">
            <a:xfrm flipV="1">
              <a:off x="11179204" y="5020299"/>
              <a:ext cx="81481" cy="367018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2950D32C-5AC7-FD72-EB44-9AFC26738F82}"/>
                </a:ext>
              </a:extLst>
            </p:cNvPr>
            <p:cNvCxnSpPr>
              <a:cxnSpLocks/>
              <a:stCxn id="10" idx="7"/>
              <a:endCxn id="14" idx="2"/>
            </p:cNvCxnSpPr>
            <p:nvPr/>
          </p:nvCxnSpPr>
          <p:spPr bwMode="gray">
            <a:xfrm flipV="1">
              <a:off x="11325651" y="5414769"/>
              <a:ext cx="326798" cy="33209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E3B14F53-8E58-9C23-5577-74134F44501C}"/>
                </a:ext>
              </a:extLst>
            </p:cNvPr>
            <p:cNvCxnSpPr>
              <a:cxnSpLocks/>
              <a:stCxn id="13" idx="5"/>
              <a:endCxn id="14" idx="1"/>
            </p:cNvCxnSpPr>
            <p:nvPr/>
          </p:nvCxnSpPr>
          <p:spPr bwMode="gray">
            <a:xfrm>
              <a:off x="11407132" y="4959638"/>
              <a:ext cx="305978" cy="308684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9F02AAED-B3BB-B8BB-1CBD-C259A5CC878D}"/>
                </a:ext>
              </a:extLst>
            </p:cNvPr>
            <p:cNvCxnSpPr>
              <a:cxnSpLocks/>
              <a:stCxn id="9" idx="5"/>
              <a:endCxn id="12" idx="2"/>
            </p:cNvCxnSpPr>
            <p:nvPr/>
          </p:nvCxnSpPr>
          <p:spPr bwMode="gray">
            <a:xfrm>
              <a:off x="10291743" y="6281791"/>
              <a:ext cx="922422" cy="13613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55CC0597-93EA-A099-E343-CC247E2D18D0}"/>
                </a:ext>
              </a:extLst>
            </p:cNvPr>
            <p:cNvCxnSpPr>
              <a:cxnSpLocks/>
              <a:stCxn id="8" idx="5"/>
              <a:endCxn id="12" idx="1"/>
            </p:cNvCxnSpPr>
            <p:nvPr/>
          </p:nvCxnSpPr>
          <p:spPr bwMode="gray">
            <a:xfrm>
              <a:off x="10291743" y="5354108"/>
              <a:ext cx="983083" cy="917366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0531937-E417-0443-217F-9A6651903BAC}"/>
              </a:ext>
            </a:extLst>
          </p:cNvPr>
          <p:cNvGrpSpPr/>
          <p:nvPr/>
        </p:nvGrpSpPr>
        <p:grpSpPr>
          <a:xfrm>
            <a:off x="2995122" y="2925619"/>
            <a:ext cx="953338" cy="960684"/>
            <a:chOff x="10584382" y="3100299"/>
            <a:chExt cx="953338" cy="960684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594EDF2-9943-2076-4D10-255C49ECB7D5}"/>
                </a:ext>
              </a:extLst>
            </p:cNvPr>
            <p:cNvSpPr/>
            <p:nvPr/>
          </p:nvSpPr>
          <p:spPr bwMode="gray">
            <a:xfrm>
              <a:off x="10584382" y="3646767"/>
              <a:ext cx="414216" cy="414216"/>
            </a:xfrm>
            <a:prstGeom prst="ellipse">
              <a:avLst/>
            </a:prstGeom>
            <a:solidFill>
              <a:srgbClr val="00B0F0"/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US" sz="1200" b="1" dirty="0">
                  <a:solidFill>
                    <a:schemeClr val="tx1"/>
                  </a:solidFill>
                </a:rPr>
                <a:t>G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8B92209D-CA4C-3D3A-268E-63259ED00647}"/>
                </a:ext>
              </a:extLst>
            </p:cNvPr>
            <p:cNvSpPr/>
            <p:nvPr/>
          </p:nvSpPr>
          <p:spPr bwMode="gray">
            <a:xfrm>
              <a:off x="11123504" y="3100299"/>
              <a:ext cx="414216" cy="414216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US" sz="1200" b="1" dirty="0">
                  <a:solidFill>
                    <a:schemeClr val="tx1"/>
                  </a:solidFill>
                </a:rPr>
                <a:t>H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CDB16479-B3C5-0198-C1E0-D1E0EADB761C}"/>
                </a:ext>
              </a:extLst>
            </p:cNvPr>
            <p:cNvCxnSpPr>
              <a:cxnSpLocks/>
              <a:stCxn id="21" idx="7"/>
              <a:endCxn id="22" idx="3"/>
            </p:cNvCxnSpPr>
            <p:nvPr/>
          </p:nvCxnSpPr>
          <p:spPr bwMode="gray">
            <a:xfrm flipV="1">
              <a:off x="10937937" y="3453854"/>
              <a:ext cx="246228" cy="253574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1FC185C-FAD4-2C6E-BFFF-5DFC47C90AD7}"/>
              </a:ext>
            </a:extLst>
          </p:cNvPr>
          <p:cNvCxnSpPr>
            <a:cxnSpLocks/>
            <a:stCxn id="8" idx="6"/>
            <a:endCxn id="13" idx="2"/>
          </p:cNvCxnSpPr>
          <p:nvPr/>
        </p:nvCxnSpPr>
        <p:spPr bwMode="gray">
          <a:xfrm flipV="1">
            <a:off x="1550563" y="2257278"/>
            <a:ext cx="701173" cy="39447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1D7A8A9-08CA-A603-B46D-C22360AD0312}"/>
              </a:ext>
            </a:extLst>
          </p:cNvPr>
          <p:cNvCxnSpPr>
            <a:cxnSpLocks/>
            <a:stCxn id="12" idx="0"/>
            <a:endCxn id="10" idx="4"/>
          </p:cNvCxnSpPr>
          <p:nvPr/>
        </p:nvCxnSpPr>
        <p:spPr bwMode="gray">
          <a:xfrm flipH="1" flipV="1">
            <a:off x="2377363" y="3245620"/>
            <a:ext cx="242069" cy="40928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200E376-17F5-2379-7EC8-1F15D7E5FEB3}"/>
              </a:ext>
            </a:extLst>
          </p:cNvPr>
          <p:cNvCxnSpPr>
            <a:cxnSpLocks/>
            <a:stCxn id="14" idx="4"/>
            <a:endCxn id="21" idx="0"/>
          </p:cNvCxnSpPr>
          <p:nvPr/>
        </p:nvCxnSpPr>
        <p:spPr bwMode="gray">
          <a:xfrm>
            <a:off x="3057716" y="3065964"/>
            <a:ext cx="144514" cy="406123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3C83F7AD-987E-71FE-A147-D4781ABA138E}"/>
              </a:ext>
            </a:extLst>
          </p:cNvPr>
          <p:cNvSpPr/>
          <p:nvPr/>
        </p:nvSpPr>
        <p:spPr bwMode="gray">
          <a:xfrm rot="1922928">
            <a:off x="4177141" y="1713290"/>
            <a:ext cx="3446653" cy="2357547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948C0C8-4669-39EB-D191-92D4F43545A4}"/>
              </a:ext>
            </a:extLst>
          </p:cNvPr>
          <p:cNvSpPr txBox="1"/>
          <p:nvPr/>
        </p:nvSpPr>
        <p:spPr bwMode="gray">
          <a:xfrm>
            <a:off x="4912706" y="2464386"/>
            <a:ext cx="1630417" cy="24513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400" b="1" i="1" dirty="0"/>
              <a:t>Z(E)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4DE6601-586F-AAEC-550A-404F5D499D97}"/>
              </a:ext>
            </a:extLst>
          </p:cNvPr>
          <p:cNvSpPr txBox="1"/>
          <p:nvPr/>
        </p:nvSpPr>
        <p:spPr bwMode="gray">
          <a:xfrm>
            <a:off x="5933898" y="3105481"/>
            <a:ext cx="1043527" cy="37338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400" b="1" i="1" dirty="0"/>
              <a:t>Z(G)</a:t>
            </a:r>
          </a:p>
        </p:txBody>
      </p:sp>
      <p:cxnSp>
        <p:nvCxnSpPr>
          <p:cNvPr id="31" name="Connector: Curved 30">
            <a:extLst>
              <a:ext uri="{FF2B5EF4-FFF2-40B4-BE49-F238E27FC236}">
                <a16:creationId xmlns:a16="http://schemas.microsoft.com/office/drawing/2014/main" id="{EB223E6F-A89A-9197-A9D1-51545AD46E77}"/>
              </a:ext>
            </a:extLst>
          </p:cNvPr>
          <p:cNvCxnSpPr>
            <a:cxnSpLocks/>
          </p:cNvCxnSpPr>
          <p:nvPr/>
        </p:nvCxnSpPr>
        <p:spPr bwMode="gray">
          <a:xfrm rot="16200000" flipH="1">
            <a:off x="3924113" y="651345"/>
            <a:ext cx="414216" cy="3269071"/>
          </a:xfrm>
          <a:prstGeom prst="curvedConnector3">
            <a:avLst>
              <a:gd name="adj1" fmla="val -143491"/>
            </a:avLst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6" name="Connector: Curved 35">
            <a:extLst>
              <a:ext uri="{FF2B5EF4-FFF2-40B4-BE49-F238E27FC236}">
                <a16:creationId xmlns:a16="http://schemas.microsoft.com/office/drawing/2014/main" id="{7DA8A391-6EF0-11ED-0E62-4EDDADB3E0D7}"/>
              </a:ext>
            </a:extLst>
          </p:cNvPr>
          <p:cNvCxnSpPr>
            <a:cxnSpLocks/>
            <a:stCxn id="21" idx="4"/>
            <a:endCxn id="29" idx="2"/>
          </p:cNvCxnSpPr>
          <p:nvPr/>
        </p:nvCxnSpPr>
        <p:spPr bwMode="gray">
          <a:xfrm rot="5400000" flipH="1" flipV="1">
            <a:off x="4625225" y="2055866"/>
            <a:ext cx="407442" cy="3253432"/>
          </a:xfrm>
          <a:prstGeom prst="curvedConnector3">
            <a:avLst>
              <a:gd name="adj1" fmla="val -56106"/>
            </a:avLst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6A1BB43C-9477-BF6E-5F39-C020AFF6583B}"/>
              </a:ext>
            </a:extLst>
          </p:cNvPr>
          <p:cNvSpPr txBox="1"/>
          <p:nvPr/>
        </p:nvSpPr>
        <p:spPr bwMode="gray">
          <a:xfrm>
            <a:off x="8974395" y="2341147"/>
            <a:ext cx="1630417" cy="76433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2000" b="1" dirty="0"/>
              <a:t>Logical Query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28187A2-954C-9EF7-0C97-8D8B61EEDE1F}"/>
              </a:ext>
            </a:extLst>
          </p:cNvPr>
          <p:cNvSpPr txBox="1"/>
          <p:nvPr/>
        </p:nvSpPr>
        <p:spPr bwMode="gray">
          <a:xfrm>
            <a:off x="4097497" y="4299683"/>
            <a:ext cx="1630417" cy="37338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400" i="1" dirty="0"/>
              <a:t>Encoding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919CF5F-7197-698D-1CA5-56C5670CAE6A}"/>
              </a:ext>
            </a:extLst>
          </p:cNvPr>
          <p:cNvSpPr txBox="1"/>
          <p:nvPr/>
        </p:nvSpPr>
        <p:spPr bwMode="gray">
          <a:xfrm>
            <a:off x="6015533" y="4299683"/>
            <a:ext cx="1382994" cy="37338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400" i="1" dirty="0"/>
              <a:t>Embedding space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80665F7-B1D3-3C9C-3478-0A84E49011BA}"/>
              </a:ext>
            </a:extLst>
          </p:cNvPr>
          <p:cNvSpPr txBox="1"/>
          <p:nvPr/>
        </p:nvSpPr>
        <p:spPr bwMode="gray">
          <a:xfrm>
            <a:off x="1795636" y="4299683"/>
            <a:ext cx="1604043" cy="37338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400" i="1" dirty="0"/>
              <a:t>Graph data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6FD3DBB-1CDC-77B4-6E0B-C33A77767D06}"/>
              </a:ext>
            </a:extLst>
          </p:cNvPr>
          <p:cNvSpPr txBox="1"/>
          <p:nvPr/>
        </p:nvSpPr>
        <p:spPr bwMode="gray">
          <a:xfrm>
            <a:off x="7760171" y="4299683"/>
            <a:ext cx="1129496" cy="37338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400" i="1" dirty="0"/>
              <a:t>Reasoning</a:t>
            </a:r>
          </a:p>
        </p:txBody>
      </p:sp>
      <p:cxnSp>
        <p:nvCxnSpPr>
          <p:cNvPr id="55" name="Connector: Curved 54">
            <a:extLst>
              <a:ext uri="{FF2B5EF4-FFF2-40B4-BE49-F238E27FC236}">
                <a16:creationId xmlns:a16="http://schemas.microsoft.com/office/drawing/2014/main" id="{ED5F71C4-0F09-DC80-0BA0-4B85E23AD6BA}"/>
              </a:ext>
            </a:extLst>
          </p:cNvPr>
          <p:cNvCxnSpPr>
            <a:cxnSpLocks/>
            <a:stCxn id="40" idx="2"/>
            <a:endCxn id="27" idx="6"/>
          </p:cNvCxnSpPr>
          <p:nvPr/>
        </p:nvCxnSpPr>
        <p:spPr bwMode="gray">
          <a:xfrm rot="5400000">
            <a:off x="8224854" y="2241781"/>
            <a:ext cx="701051" cy="2428451"/>
          </a:xfrm>
          <a:prstGeom prst="curvedConnector2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8" name="Connector: Curved 57">
            <a:extLst>
              <a:ext uri="{FF2B5EF4-FFF2-40B4-BE49-F238E27FC236}">
                <a16:creationId xmlns:a16="http://schemas.microsoft.com/office/drawing/2014/main" id="{34048231-4F35-2F10-0C2E-C5F16B1DF283}"/>
              </a:ext>
            </a:extLst>
          </p:cNvPr>
          <p:cNvCxnSpPr>
            <a:cxnSpLocks/>
            <a:stCxn id="40" idx="0"/>
            <a:endCxn id="27" idx="0"/>
          </p:cNvCxnSpPr>
          <p:nvPr/>
        </p:nvCxnSpPr>
        <p:spPr bwMode="gray">
          <a:xfrm rot="16200000" flipV="1">
            <a:off x="7933686" y="485229"/>
            <a:ext cx="448207" cy="3263630"/>
          </a:xfrm>
          <a:prstGeom prst="curvedConnector3">
            <a:avLst>
              <a:gd name="adj1" fmla="val 191085"/>
            </a:avLst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5B7B8C35-28B3-D2C9-63D7-819591BB35CD}"/>
              </a:ext>
            </a:extLst>
          </p:cNvPr>
          <p:cNvSpPr txBox="1"/>
          <p:nvPr/>
        </p:nvSpPr>
        <p:spPr bwMode="gray">
          <a:xfrm>
            <a:off x="9413915" y="4299683"/>
            <a:ext cx="1269326" cy="37338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400" i="1" dirty="0"/>
              <a:t>Graph query</a:t>
            </a:r>
          </a:p>
        </p:txBody>
      </p:sp>
    </p:spTree>
    <p:extLst>
      <p:ext uri="{BB962C8B-B14F-4D97-AF65-F5344CB8AC3E}">
        <p14:creationId xmlns:p14="http://schemas.microsoft.com/office/powerpoint/2010/main" val="8785476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6665BD-C918-9AE2-8403-E246014046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369" y="144001"/>
            <a:ext cx="9496211" cy="555840"/>
          </a:xfrm>
        </p:spPr>
        <p:txBody>
          <a:bodyPr/>
          <a:lstStyle/>
          <a:p>
            <a:r>
              <a:rPr lang="en-US" dirty="0"/>
              <a:t>Suggested Task: Over-smoothing mitigation solutions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56FF86-B8B5-D96A-350E-A1194B3617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369" y="1213308"/>
            <a:ext cx="11473384" cy="3141629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Zhou, K., et al., 2020, </a:t>
            </a:r>
            <a:r>
              <a:rPr lang="en-US" sz="1800" b="1" dirty="0"/>
              <a:t>Towards Deeper Graph Neural Networks with Differentiable Group Normalization</a:t>
            </a:r>
            <a:r>
              <a:rPr lang="en-US" sz="1800" dirty="0"/>
              <a:t>, https://arxiv.org/abs/2006.06972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Chen, D., et al., 2019, </a:t>
            </a:r>
            <a:r>
              <a:rPr lang="en-US" sz="1800" b="1" dirty="0"/>
              <a:t>Measuring and Relieving the Over-smoothing Problem for Graph Neural Networks from the Topological View</a:t>
            </a:r>
            <a:r>
              <a:rPr lang="en-US" sz="1800" dirty="0"/>
              <a:t>, https://arxiv.org/abs/1909.03211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 err="1"/>
              <a:t>Oono</a:t>
            </a:r>
            <a:r>
              <a:rPr lang="en-US" sz="1800" dirty="0"/>
              <a:t>, K., &amp; Suzuki, T., 2021, </a:t>
            </a:r>
            <a:r>
              <a:rPr lang="en-US" sz="1800" b="1" dirty="0"/>
              <a:t>Graph Neural Networks Exponentially Lose Expressive Power for Node Classification</a:t>
            </a:r>
            <a:r>
              <a:rPr lang="en-US" sz="1800" dirty="0"/>
              <a:t>, </a:t>
            </a:r>
            <a:r>
              <a:rPr lang="en-US" sz="1800" dirty="0">
                <a:hlinkClick r:id="rId2"/>
              </a:rPr>
              <a:t>https://arxiv.org/abs/1905.10947</a:t>
            </a: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7FBCD9-8BA0-9E8A-22A8-17D3BDC1AC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4770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01C3E4-B518-F8A2-053D-77CC4780B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Suggested Task: Anomaly detection in &amp; with graphs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8FCC83-4CDA-837D-5AC2-D4A2D4E2A5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369" y="1213308"/>
            <a:ext cx="11473384" cy="5078057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Rida, A., et al., 2021, </a:t>
            </a:r>
            <a:r>
              <a:rPr lang="en-US" sz="1800" b="1" dirty="0"/>
              <a:t>Evaluation of Anomaly Detection for Cybersecurity Using Inductive Node Embedding with Convolutional Graph Neural Networks</a:t>
            </a:r>
            <a:r>
              <a:rPr lang="en-US" sz="1800" dirty="0"/>
              <a:t>. In </a:t>
            </a:r>
            <a:r>
              <a:rPr lang="en-US" sz="1800" i="1" dirty="0"/>
              <a:t>International Conference on Complex Networks and Their Applications</a:t>
            </a:r>
            <a:r>
              <a:rPr lang="en-US" sz="1800" dirty="0"/>
              <a:t> (pp. 563-574). Springer.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Ma, </a:t>
            </a:r>
            <a:r>
              <a:rPr lang="en-US" sz="1800" dirty="0" err="1"/>
              <a:t>Xiaoxiao</a:t>
            </a:r>
            <a:r>
              <a:rPr lang="en-US" sz="1800" dirty="0"/>
              <a:t>, et al., 2021, </a:t>
            </a:r>
            <a:r>
              <a:rPr lang="en-US" sz="1800" b="1" dirty="0"/>
              <a:t>A comprehensive survey on graph anomaly detection with deep learning.</a:t>
            </a:r>
            <a:r>
              <a:rPr lang="en-US" sz="1800" dirty="0"/>
              <a:t> </a:t>
            </a:r>
            <a:r>
              <a:rPr lang="en-US" sz="1800" i="1" dirty="0"/>
              <a:t>IEEE Transactions on Knowledge and Data Engineering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Wang, </a:t>
            </a:r>
            <a:r>
              <a:rPr lang="en-US" sz="1800" dirty="0" err="1"/>
              <a:t>X.,et</a:t>
            </a:r>
            <a:r>
              <a:rPr lang="en-US" sz="1800" dirty="0"/>
              <a:t> al., 2021, </a:t>
            </a:r>
            <a:r>
              <a:rPr lang="en-US" sz="1800" b="1" dirty="0"/>
              <a:t>One-class graph neural networks for anomaly detection in attributed networks</a:t>
            </a:r>
            <a:r>
              <a:rPr lang="en-US" sz="1800" dirty="0"/>
              <a:t>. </a:t>
            </a:r>
            <a:r>
              <a:rPr lang="en-US" sz="1800" i="1" dirty="0"/>
              <a:t>Neural computing and applications</a:t>
            </a:r>
            <a:r>
              <a:rPr lang="en-US" sz="1800" dirty="0"/>
              <a:t>, </a:t>
            </a:r>
            <a:r>
              <a:rPr lang="en-US" sz="1800" i="1" dirty="0"/>
              <a:t>33</a:t>
            </a:r>
            <a:r>
              <a:rPr lang="en-US" sz="1800" dirty="0"/>
              <a:t>(18), 12073-12085.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Huang, Bin, et al., 2021, </a:t>
            </a:r>
            <a:r>
              <a:rPr lang="en-US" sz="1800" b="1" dirty="0"/>
              <a:t>One-class Temporal Graph Attention Neural Network for Dynamic Graph Anomaly Detection.</a:t>
            </a:r>
            <a:r>
              <a:rPr lang="en-US" sz="1800" dirty="0"/>
              <a:t> </a:t>
            </a:r>
            <a:r>
              <a:rPr lang="en-US" sz="1800" i="1" dirty="0"/>
              <a:t>2021 2nd International Conference on Electronics, Communications and Information Technology (CECIT)</a:t>
            </a:r>
            <a:r>
              <a:rPr lang="en-US" sz="1800" dirty="0"/>
              <a:t>. IEEE, 2021.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23737B-1056-FB30-0F7E-5AA5C1AA0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3733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D7A2725-A409-49AC-BB1A-C49AD91532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8368" y="4656578"/>
            <a:ext cx="11228913" cy="1001364"/>
          </a:xfrm>
          <a:noFill/>
        </p:spPr>
        <p:txBody>
          <a:bodyPr/>
          <a:lstStyle/>
          <a:p>
            <a:r>
              <a:rPr lang="en-US" dirty="0"/>
              <a:t>Quick Math background based on Message Passing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D412A8-D07E-4314-9F72-B4771077F1B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20475" y="6486525"/>
            <a:ext cx="771525" cy="260350"/>
          </a:xfrm>
        </p:spPr>
        <p:txBody>
          <a:bodyPr/>
          <a:lstStyle/>
          <a:p>
            <a:fld id="{81561042-0DC2-4A04-AA50-F6D44EB20EB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915233"/>
      </p:ext>
    </p:extLst>
  </p:cSld>
  <p:clrMapOvr>
    <a:masterClrMapping/>
  </p:clrMapOvr>
  <p:transition spd="slow">
    <p:wipe dir="d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C9E14F-9C66-49C9-A2F2-BB59CAC790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 Operation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1D18599-AF26-4CFC-AB29-71FE1936A90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59308" y="1010127"/>
                <a:ext cx="11473384" cy="3438377"/>
              </a:xfrm>
            </p:spPr>
            <p:txBody>
              <a:bodyPr/>
              <a:lstStyle/>
              <a:p>
                <a:r>
                  <a:rPr lang="en-US" b="1" dirty="0"/>
                  <a:t> 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dirty="0" smtClean="0"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𝑔𝑔𝑟𝑒𝑔𝑎𝑡𝑒</m:t>
                      </m:r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 dirty="0" err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 err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i="1" dirty="0" err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 dirty="0" err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 dirty="0" err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  <m:sub>
                          <m:r>
                            <a:rPr lang="en-US" i="1" dirty="0" err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 dirty="0" err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 err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i="1" dirty="0" err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This allow to compute the aggregate feature representation of the </a:t>
                </a:r>
                <a:r>
                  <a:rPr lang="en-US" i="1" dirty="0" err="1"/>
                  <a:t>i</a:t>
                </a:r>
                <a:r>
                  <a:rPr lang="en-US" i="1" baseline="-25000" dirty="0" err="1"/>
                  <a:t>th</a:t>
                </a:r>
                <a:r>
                  <a:rPr lang="en-US" dirty="0"/>
                  <a:t> node as vector-matrix product. Computationally, this weighted sum is obtained by using the Adjacency matrix to adjust or weight the features of a node by its he connectivity (edges or neighbors).</a:t>
                </a:r>
              </a:p>
              <a:p>
                <a:endParaRPr lang="en-US" dirty="0"/>
              </a:p>
              <a:p>
                <a:r>
                  <a:rPr lang="en-US" dirty="0"/>
                  <a:t>The contribution of the </a:t>
                </a:r>
                <a:r>
                  <a:rPr lang="en-US" i="1" dirty="0" err="1"/>
                  <a:t>j</a:t>
                </a:r>
                <a:r>
                  <a:rPr lang="en-US" i="1" baseline="-25000" dirty="0" err="1"/>
                  <a:t>th</a:t>
                </a:r>
                <a:r>
                  <a:rPr lang="en-US" dirty="0"/>
                  <a:t> node in the feature aggregation depends on value of the </a:t>
                </a:r>
                <a:r>
                  <a:rPr lang="en-US" i="1" dirty="0" err="1"/>
                  <a:t>j</a:t>
                </a:r>
                <a:r>
                  <a:rPr lang="en-US" i="1" baseline="-25000" dirty="0" err="1"/>
                  <a:t>th</a:t>
                </a:r>
                <a:r>
                  <a:rPr lang="en-US" dirty="0"/>
                  <a:t> column of the </a:t>
                </a:r>
                <a:r>
                  <a:rPr lang="en-US" i="1" dirty="0" err="1"/>
                  <a:t>i</a:t>
                </a:r>
                <a:r>
                  <a:rPr lang="en-US" i="1" baseline="-25000" dirty="0" err="1"/>
                  <a:t>th</a:t>
                </a:r>
                <a:r>
                  <a:rPr lang="en-US" dirty="0"/>
                  <a:t> row of A. Because A is the adjacency matrix, if this value is 1, then the </a:t>
                </a:r>
                <a:r>
                  <a:rPr lang="en-US" i="1" dirty="0" err="1"/>
                  <a:t>j</a:t>
                </a:r>
                <a:r>
                  <a:rPr lang="en-US" i="1" baseline="-25000" dirty="0" err="1"/>
                  <a:t>th</a:t>
                </a:r>
                <a:r>
                  <a:rPr lang="en-US" dirty="0"/>
                  <a:t> node is a neighbor of the </a:t>
                </a:r>
                <a:r>
                  <a:rPr lang="en-US" i="1" dirty="0" err="1"/>
                  <a:t>i</a:t>
                </a:r>
                <a:r>
                  <a:rPr lang="en-US" i="1" baseline="-25000" dirty="0" err="1"/>
                  <a:t>th</a:t>
                </a:r>
                <a:r>
                  <a:rPr lang="en-US" dirty="0"/>
                  <a:t> node.</a:t>
                </a:r>
                <a:endParaRPr lang="en-US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1D18599-AF26-4CFC-AB29-71FE1936A90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59308" y="1010127"/>
                <a:ext cx="11473384" cy="3438377"/>
              </a:xfrm>
              <a:blipFill>
                <a:blip r:embed="rId3"/>
                <a:stretch>
                  <a:fillRect l="-1275" t="-27128" b="-33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26067D-6F9B-4F41-80FC-098965204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24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38CA894-DFBF-4FC4-9608-AF4D8DFB9984}"/>
                  </a:ext>
                </a:extLst>
              </p:cNvPr>
              <p:cNvSpPr txBox="1"/>
              <p:nvPr/>
            </p:nvSpPr>
            <p:spPr bwMode="gray">
              <a:xfrm>
                <a:off x="129540" y="4907281"/>
                <a:ext cx="4732020" cy="93726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1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1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sz="1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</m:eqAr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d>
                                <m:d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  <m:d>
                                <m:dPr>
                                  <m:ctrlPr>
                                    <a:rPr lang="en-US" sz="16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16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d>
                              <m:r>
                                <m:rPr>
                                  <m:brk m:alnAt="7"/>
                                </m:rPr>
                                <a:rPr lang="en-US" sz="1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US" sz="16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e>
                              </m:d>
                              <m:d>
                                <m:dPr>
                                  <m:ctrlPr>
                                    <a:rPr lang="en-US" sz="16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e>
                              </m:d>
                              <m:r>
                                <a:rPr lang="en-US" sz="16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(0)</m:t>
                              </m:r>
                              <m:r>
                                <a:rPr lang="en-US" sz="1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(4)</m:t>
                              </m:r>
                            </m:e>
                            <m:e>
                              <m:d>
                                <m:d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  <m:d>
                                <m:dPr>
                                  <m:ctrlPr>
                                    <a:rPr lang="en-US" sz="16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d>
                              <m:r>
                                <a:rPr lang="en-US" sz="1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  <m:d>
                                <m:dPr>
                                  <m:ctrlPr>
                                    <a:rPr lang="en-US" sz="16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  <m:r>
                                <a:rPr lang="en-US" sz="1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600" b="1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600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sz="1600" b="1" i="1">
                                  <a:latin typeface="Cambria Math" panose="02040503050406030204" pitchFamily="18" charset="0"/>
                                </a:rPr>
                                <m:t>)(</m:t>
                              </m:r>
                              <m:r>
                                <a:rPr lang="en-US" sz="16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  <m:r>
                                <a:rPr lang="en-US" sz="16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d>
                                <m:d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  <m:d>
                                <m:dPr>
                                  <m:ctrlPr>
                                    <a:rPr lang="en-US" sz="16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d>
                              <m:r>
                                <a:rPr lang="en-US" sz="1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US" sz="16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e>
                              </m:d>
                              <m:d>
                                <m:dPr>
                                  <m:ctrlPr>
                                    <a:rPr lang="en-US" sz="16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e>
                              </m:d>
                              <m:r>
                                <a:rPr lang="en-US" sz="1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(0)</m:t>
                              </m:r>
                              <m:r>
                                <a:rPr lang="en-US" sz="1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(4)</m:t>
                              </m:r>
                            </m:e>
                          </m:eqAr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e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1600" dirty="0">
                  <a:latin typeface="+mj-lt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38CA894-DFBF-4FC4-9608-AF4D8DFB99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29540" y="4907281"/>
                <a:ext cx="4732020" cy="93726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Oval 7">
            <a:extLst>
              <a:ext uri="{FF2B5EF4-FFF2-40B4-BE49-F238E27FC236}">
                <a16:creationId xmlns:a16="http://schemas.microsoft.com/office/drawing/2014/main" id="{1E89C6D6-A4A4-400A-BF91-5E275210F76C}"/>
              </a:ext>
            </a:extLst>
          </p:cNvPr>
          <p:cNvSpPr/>
          <p:nvPr/>
        </p:nvSpPr>
        <p:spPr bwMode="gray">
          <a:xfrm>
            <a:off x="6568440" y="4659769"/>
            <a:ext cx="274320" cy="24751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1200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674E016-8202-457D-A0F8-E6A325603A07}"/>
              </a:ext>
            </a:extLst>
          </p:cNvPr>
          <p:cNvSpPr/>
          <p:nvPr/>
        </p:nvSpPr>
        <p:spPr bwMode="gray">
          <a:xfrm>
            <a:off x="6583680" y="5344654"/>
            <a:ext cx="274320" cy="24751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1200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F073A7D-46FD-4AAA-AE24-3BEF627088DA}"/>
              </a:ext>
            </a:extLst>
          </p:cNvPr>
          <p:cNvSpPr/>
          <p:nvPr/>
        </p:nvSpPr>
        <p:spPr bwMode="gray">
          <a:xfrm>
            <a:off x="7292342" y="4907281"/>
            <a:ext cx="274320" cy="24751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1200" b="1" dirty="0">
                <a:solidFill>
                  <a:schemeClr val="bg1"/>
                </a:solidFill>
              </a:rPr>
              <a:t>3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F99B9B5-704B-4FDD-AC37-5E47B76B6E54}"/>
              </a:ext>
            </a:extLst>
          </p:cNvPr>
          <p:cNvCxnSpPr>
            <a:cxnSpLocks/>
            <a:stCxn id="8" idx="4"/>
            <a:endCxn id="9" idx="0"/>
          </p:cNvCxnSpPr>
          <p:nvPr/>
        </p:nvCxnSpPr>
        <p:spPr bwMode="gray">
          <a:xfrm>
            <a:off x="6705600" y="4907281"/>
            <a:ext cx="15240" cy="437373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1E86A24-3A15-4736-A379-2F635BEDD86D}"/>
              </a:ext>
            </a:extLst>
          </p:cNvPr>
          <p:cNvCxnSpPr>
            <a:cxnSpLocks/>
            <a:stCxn id="9" idx="7"/>
            <a:endCxn id="10" idx="3"/>
          </p:cNvCxnSpPr>
          <p:nvPr/>
        </p:nvCxnSpPr>
        <p:spPr bwMode="gray">
          <a:xfrm flipV="1">
            <a:off x="6817827" y="5118546"/>
            <a:ext cx="514688" cy="262355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4E944A5E-3327-486C-95E6-1D211145CCAE}"/>
              </a:ext>
            </a:extLst>
          </p:cNvPr>
          <p:cNvSpPr txBox="1"/>
          <p:nvPr/>
        </p:nvSpPr>
        <p:spPr bwMode="gray">
          <a:xfrm>
            <a:off x="6537960" y="5636673"/>
            <a:ext cx="579120" cy="17526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200" dirty="0"/>
              <a:t>(1,7)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ABC4CBB-A6E5-4474-8901-E8AD0DDC9C23}"/>
              </a:ext>
            </a:extLst>
          </p:cNvPr>
          <p:cNvSpPr txBox="1"/>
          <p:nvPr/>
        </p:nvSpPr>
        <p:spPr bwMode="gray">
          <a:xfrm>
            <a:off x="7292342" y="5225417"/>
            <a:ext cx="579120" cy="17526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200" dirty="0"/>
              <a:t>(3,1)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78F04D2-1F2B-4FD6-AB35-C6B4170D49C9}"/>
              </a:ext>
            </a:extLst>
          </p:cNvPr>
          <p:cNvSpPr txBox="1"/>
          <p:nvPr/>
        </p:nvSpPr>
        <p:spPr bwMode="gray">
          <a:xfrm>
            <a:off x="6141720" y="4864158"/>
            <a:ext cx="579120" cy="17526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200" dirty="0"/>
              <a:t>(4,1)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A9FAC19-CD5B-470F-B6DA-E374FC1D7426}"/>
              </a:ext>
            </a:extLst>
          </p:cNvPr>
          <p:cNvSpPr txBox="1"/>
          <p:nvPr/>
        </p:nvSpPr>
        <p:spPr bwMode="gray">
          <a:xfrm>
            <a:off x="7115389" y="5526974"/>
            <a:ext cx="349948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400" dirty="0"/>
              <a:t>(node feature, aggregated feature)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B32C855-89B8-44BF-8B97-6F21D1332CF5}"/>
              </a:ext>
            </a:extLst>
          </p:cNvPr>
          <p:cNvSpPr txBox="1"/>
          <p:nvPr/>
        </p:nvSpPr>
        <p:spPr bwMode="gray">
          <a:xfrm>
            <a:off x="1884997" y="6067668"/>
            <a:ext cx="8422005" cy="6463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/>
              <a:t>Hence, the contribution of each neighbor depends only on the connectivity specified in the adjacency matrix </a:t>
            </a:r>
            <a:r>
              <a:rPr lang="en-US" b="1" i="1" dirty="0"/>
              <a:t>A</a:t>
            </a:r>
            <a:endParaRPr lang="en-US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333F257-862D-4C98-88CB-5A425D4C4EB0}"/>
              </a:ext>
            </a:extLst>
          </p:cNvPr>
          <p:cNvSpPr txBox="1"/>
          <p:nvPr/>
        </p:nvSpPr>
        <p:spPr bwMode="gray">
          <a:xfrm>
            <a:off x="613410" y="4642566"/>
            <a:ext cx="4193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1" dirty="0"/>
              <a:t>A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35AFE51-114A-495B-940C-93931730A533}"/>
              </a:ext>
            </a:extLst>
          </p:cNvPr>
          <p:cNvSpPr txBox="1"/>
          <p:nvPr/>
        </p:nvSpPr>
        <p:spPr bwMode="gray">
          <a:xfrm>
            <a:off x="1238359" y="4625643"/>
            <a:ext cx="4193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1" dirty="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8190408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C9E14F-9C66-49C9-A2F2-BB59CAC790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Average Operation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1D18599-AF26-4CFC-AB29-71FE1936A90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59308" y="1010127"/>
                <a:ext cx="11473384" cy="4872872"/>
              </a:xfrm>
            </p:spPr>
            <p:txBody>
              <a:bodyPr/>
              <a:lstStyle/>
              <a:p>
                <a:r>
                  <a:rPr lang="en-US" b="1" dirty="0"/>
                  <a:t>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𝑔𝑔𝑟𝑒𝑔𝑎𝑡𝑒</m:t>
                    </m:r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US" i="1" dirty="0" err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 dirty="0" err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e>
                      <m:sub>
                        <m:r>
                          <a:rPr lang="en-US" i="1" dirty="0" err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n-US" i="1" dirty="0" err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 dirty="0" err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</m:e>
                    </m:nary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nary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i="1" dirty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  <m:sup/>
                      <m:e>
                        <m:f>
                          <m:f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num>
                          <m:den>
                            <m:sSubSup>
                              <m:sSubSup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sup>
                            </m:sSubSup>
                          </m:den>
                        </m:f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sz="1800" dirty="0"/>
                  <a:t>Where </a:t>
                </a:r>
                <a:r>
                  <a:rPr lang="en-US" sz="1800" i="1" dirty="0"/>
                  <a:t>D</a:t>
                </a:r>
                <a:r>
                  <a:rPr lang="en-US" sz="1800" dirty="0"/>
                  <a:t> is a diagonal matrix called the degree matrix, which has in its diagonal the degree of each node and zero in all other positions outside the diagonal. The inverse of </a:t>
                </a:r>
                <a:r>
                  <a:rPr lang="en-US" sz="1800" i="1" dirty="0"/>
                  <a:t>D</a:t>
                </a:r>
                <a:r>
                  <a:rPr lang="en-US" sz="1800" dirty="0"/>
                  <a:t> is still a diagonal matrix. This allow to remove first summation over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180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18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dirty="0"/>
                  <a:t>and 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800" dirty="0"/>
                  <a:t>.</a:t>
                </a:r>
              </a:p>
              <a:p>
                <a:r>
                  <a:rPr lang="en-US" sz="1800" dirty="0"/>
                  <a:t>When we divide the Adjacency matrix </a:t>
                </a:r>
                <a:r>
                  <a:rPr lang="en-US" sz="1800" i="1" dirty="0"/>
                  <a:t>A</a:t>
                </a:r>
                <a:r>
                  <a:rPr lang="en-US" sz="1800" dirty="0"/>
                  <a:t> by the degree matrix </a:t>
                </a:r>
                <a:r>
                  <a:rPr lang="en-US" sz="1800" i="1" dirty="0"/>
                  <a:t>D</a:t>
                </a:r>
                <a:r>
                  <a:rPr lang="en-US" sz="1800" dirty="0"/>
                  <a:t>, we obtain an average of the connections for each node, for example, if a node </a:t>
                </a:r>
                <a:r>
                  <a:rPr lang="en-US" sz="1800" i="1" dirty="0" err="1"/>
                  <a:t>i</a:t>
                </a:r>
                <a:r>
                  <a:rPr lang="en-US" sz="1800" dirty="0"/>
                  <a:t> has two connections, then it will get 0.5 in for each of the edges (or position in the A matrix). Hence, now we are multiplying the features by this averaged connection. </a:t>
                </a:r>
                <a:r>
                  <a:rPr lang="en-US" sz="1800" b="1" dirty="0"/>
                  <a:t>The consequence </a:t>
                </a:r>
                <a:r>
                  <a:rPr lang="en-US" sz="1800" dirty="0"/>
                  <a:t>is that neighbor nodes contribute individually (larger weight) to the aggregated feature of less connected nodes than of higher connect ones.</a:t>
                </a:r>
              </a:p>
              <a:p>
                <a:r>
                  <a:rPr lang="en-US" sz="1800" dirty="0"/>
                  <a:t>If one wants to include the features of the node itself, one can simply add 1 to the diagonal of the adjacency matrix A. Computationally this can be achieved by adding the identity matrix to the adjacency matrix, i.e.,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acc>
                      </m:e>
                      <m:sub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+ </m:t>
                    </m:r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en-US" sz="1800" dirty="0"/>
              </a:p>
              <a:p>
                <a:r>
                  <a:rPr lang="en-US" sz="1800" dirty="0"/>
                  <a:t> 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1D18599-AF26-4CFC-AB29-71FE1936A90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59308" y="1010127"/>
                <a:ext cx="11473384" cy="4872872"/>
              </a:xfrm>
              <a:blipFill>
                <a:blip r:embed="rId3"/>
                <a:stretch>
                  <a:fillRect l="-1275" t="-10638" r="-13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26067D-6F9B-4F41-80FC-098965204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25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38CA894-DFBF-4FC4-9608-AF4D8DFB9984}"/>
                  </a:ext>
                </a:extLst>
              </p:cNvPr>
              <p:cNvSpPr txBox="1"/>
              <p:nvPr/>
            </p:nvSpPr>
            <p:spPr bwMode="gray">
              <a:xfrm>
                <a:off x="157718" y="5776739"/>
                <a:ext cx="8427256" cy="93726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1/2</m:t>
                                </m:r>
                              </m:e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{"/>
                          <m:endChr m:val="}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</m:d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1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1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sz="1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</m:eqAr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d>
                                <m:d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  <m:d>
                                <m:dPr>
                                  <m:ctrlPr>
                                    <a:rPr lang="en-US" sz="16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1600" b="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d>
                              <m:r>
                                <m:rPr>
                                  <m:brk m:alnAt="7"/>
                                </m:rPr>
                                <a:rPr lang="en-US" sz="1600" b="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  <m:d>
                                <m:dPr>
                                  <m:ctrlPr>
                                    <a:rPr lang="en-US" sz="16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  <m:r>
                                <a:rPr lang="en-US" sz="1600" b="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600" b="0" i="1">
                                  <a:latin typeface="Cambria Math" panose="02040503050406030204" pitchFamily="18" charset="0"/>
                                </a:rPr>
                                <m:t>(0)</m:t>
                              </m:r>
                              <m:r>
                                <a:rPr lang="en-US" sz="1600" b="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(4)</m:t>
                              </m:r>
                            </m:e>
                            <m:e>
                              <m:d>
                                <m:d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/2</m:t>
                                  </m:r>
                                </m:e>
                              </m:d>
                              <m:d>
                                <m:dPr>
                                  <m:ctrlPr>
                                    <a:rPr lang="en-US" sz="16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d>
                              <m:r>
                                <a:rPr lang="en-US" sz="1600" b="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1/2</m:t>
                                  </m:r>
                                </m:e>
                              </m:d>
                              <m:d>
                                <m:dPr>
                                  <m:ctrlPr>
                                    <a:rPr lang="en-US" sz="16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  <m:r>
                                <a:rPr lang="en-US" sz="1600" b="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600" b="0" i="1">
                                  <a:latin typeface="Cambria Math" panose="02040503050406030204" pitchFamily="18" charset="0"/>
                                </a:rPr>
                                <m:t>(1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/2</m:t>
                              </m:r>
                              <m:r>
                                <a:rPr lang="en-US" sz="1600" b="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sz="1600" b="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(4)</m:t>
                              </m:r>
                            </m:e>
                            <m:e>
                              <m:d>
                                <m:d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  <m:d>
                                <m:dPr>
                                  <m:ctrlPr>
                                    <a:rPr lang="en-US" sz="16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d>
                              <m:r>
                                <a:rPr lang="en-US" sz="1600" b="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  <m:d>
                                <m:dPr>
                                  <m:ctrlPr>
                                    <a:rPr lang="en-US" sz="16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  <m:r>
                                <a:rPr lang="en-US" sz="1600" b="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600" b="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1600" b="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sz="1600" b="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(4)</m:t>
                              </m:r>
                            </m:e>
                          </m:eqAr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1600" dirty="0">
                  <a:latin typeface="+mj-lt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38CA894-DFBF-4FC4-9608-AF4D8DFB99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57718" y="5776739"/>
                <a:ext cx="8427256" cy="93726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Oval 7">
            <a:extLst>
              <a:ext uri="{FF2B5EF4-FFF2-40B4-BE49-F238E27FC236}">
                <a16:creationId xmlns:a16="http://schemas.microsoft.com/office/drawing/2014/main" id="{1E89C6D6-A4A4-400A-BF91-5E275210F76C}"/>
              </a:ext>
            </a:extLst>
          </p:cNvPr>
          <p:cNvSpPr/>
          <p:nvPr/>
        </p:nvSpPr>
        <p:spPr bwMode="gray">
          <a:xfrm>
            <a:off x="8954884" y="5505510"/>
            <a:ext cx="274320" cy="24751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1200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674E016-8202-457D-A0F8-E6A325603A07}"/>
              </a:ext>
            </a:extLst>
          </p:cNvPr>
          <p:cNvSpPr/>
          <p:nvPr/>
        </p:nvSpPr>
        <p:spPr bwMode="gray">
          <a:xfrm>
            <a:off x="8922329" y="5992336"/>
            <a:ext cx="274320" cy="24751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1200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F073A7D-46FD-4AAA-AE24-3BEF627088DA}"/>
              </a:ext>
            </a:extLst>
          </p:cNvPr>
          <p:cNvSpPr/>
          <p:nvPr/>
        </p:nvSpPr>
        <p:spPr bwMode="gray">
          <a:xfrm>
            <a:off x="9630991" y="5554963"/>
            <a:ext cx="274320" cy="24751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1200" b="1" dirty="0">
                <a:solidFill>
                  <a:schemeClr val="bg1"/>
                </a:solidFill>
              </a:rPr>
              <a:t>3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F99B9B5-704B-4FDD-AC37-5E47B76B6E54}"/>
              </a:ext>
            </a:extLst>
          </p:cNvPr>
          <p:cNvCxnSpPr>
            <a:cxnSpLocks/>
            <a:stCxn id="8" idx="4"/>
            <a:endCxn id="9" idx="0"/>
          </p:cNvCxnSpPr>
          <p:nvPr/>
        </p:nvCxnSpPr>
        <p:spPr bwMode="gray">
          <a:xfrm flipH="1">
            <a:off x="9059489" y="5753022"/>
            <a:ext cx="32555" cy="23931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1E86A24-3A15-4736-A379-2F635BEDD86D}"/>
              </a:ext>
            </a:extLst>
          </p:cNvPr>
          <p:cNvCxnSpPr>
            <a:cxnSpLocks/>
            <a:stCxn id="9" idx="7"/>
            <a:endCxn id="10" idx="3"/>
          </p:cNvCxnSpPr>
          <p:nvPr/>
        </p:nvCxnSpPr>
        <p:spPr bwMode="gray">
          <a:xfrm flipV="1">
            <a:off x="9156476" y="5766228"/>
            <a:ext cx="514688" cy="262355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4E944A5E-3327-486C-95E6-1D211145CCAE}"/>
              </a:ext>
            </a:extLst>
          </p:cNvPr>
          <p:cNvSpPr txBox="1"/>
          <p:nvPr/>
        </p:nvSpPr>
        <p:spPr bwMode="gray">
          <a:xfrm>
            <a:off x="8876609" y="6284355"/>
            <a:ext cx="579120" cy="17526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200" dirty="0"/>
              <a:t>(1,4)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ABC4CBB-A6E5-4474-8901-E8AD0DDC9C23}"/>
              </a:ext>
            </a:extLst>
          </p:cNvPr>
          <p:cNvSpPr txBox="1"/>
          <p:nvPr/>
        </p:nvSpPr>
        <p:spPr bwMode="gray">
          <a:xfrm>
            <a:off x="9630991" y="5873099"/>
            <a:ext cx="579120" cy="17526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200" dirty="0"/>
              <a:t>(3,5)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78F04D2-1F2B-4FD6-AB35-C6B4170D49C9}"/>
              </a:ext>
            </a:extLst>
          </p:cNvPr>
          <p:cNvSpPr txBox="1"/>
          <p:nvPr/>
        </p:nvSpPr>
        <p:spPr bwMode="gray">
          <a:xfrm>
            <a:off x="8480369" y="5511840"/>
            <a:ext cx="579120" cy="17526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200" dirty="0"/>
              <a:t>(4,4)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A9FAC19-CD5B-470F-B6DA-E374FC1D7426}"/>
              </a:ext>
            </a:extLst>
          </p:cNvPr>
          <p:cNvSpPr txBox="1"/>
          <p:nvPr/>
        </p:nvSpPr>
        <p:spPr bwMode="gray">
          <a:xfrm>
            <a:off x="9285018" y="6110375"/>
            <a:ext cx="200144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400" dirty="0"/>
              <a:t>(node feature, aggregated feature)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333F257-862D-4C98-88CB-5A425D4C4EB0}"/>
              </a:ext>
            </a:extLst>
          </p:cNvPr>
          <p:cNvSpPr txBox="1"/>
          <p:nvPr/>
        </p:nvSpPr>
        <p:spPr bwMode="gray">
          <a:xfrm>
            <a:off x="2359276" y="5464397"/>
            <a:ext cx="4193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1" dirty="0"/>
              <a:t>A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35AFE51-114A-495B-940C-93931730A533}"/>
              </a:ext>
            </a:extLst>
          </p:cNvPr>
          <p:cNvSpPr txBox="1"/>
          <p:nvPr/>
        </p:nvSpPr>
        <p:spPr bwMode="gray">
          <a:xfrm>
            <a:off x="4176706" y="5434905"/>
            <a:ext cx="4193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1" dirty="0"/>
              <a:t>X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B7528FB-6281-4C47-91A4-DF6DE5FBD79B}"/>
              </a:ext>
            </a:extLst>
          </p:cNvPr>
          <p:cNvSpPr txBox="1"/>
          <p:nvPr/>
        </p:nvSpPr>
        <p:spPr bwMode="gray">
          <a:xfrm>
            <a:off x="967814" y="5457930"/>
            <a:ext cx="7631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1" dirty="0"/>
              <a:t>D</a:t>
            </a:r>
            <a:r>
              <a:rPr lang="en-US" b="1" i="1" baseline="30000" dirty="0"/>
              <a:t>-1</a:t>
            </a:r>
            <a:endParaRPr lang="en-US" b="1" i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14074A7-D384-4936-9992-D02C223EFD97}"/>
              </a:ext>
            </a:extLst>
          </p:cNvPr>
          <p:cNvSpPr txBox="1"/>
          <p:nvPr/>
        </p:nvSpPr>
        <p:spPr bwMode="gray">
          <a:xfrm>
            <a:off x="3447135" y="5423571"/>
            <a:ext cx="4193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1" dirty="0"/>
              <a:t>I</a:t>
            </a:r>
          </a:p>
        </p:txBody>
      </p:sp>
    </p:spTree>
    <p:extLst>
      <p:ext uri="{BB962C8B-B14F-4D97-AF65-F5344CB8AC3E}">
        <p14:creationId xmlns:p14="http://schemas.microsoft.com/office/powerpoint/2010/main" val="38089161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C9E14F-9C66-49C9-A2F2-BB59CAC790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Spectral Operation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1D18599-AF26-4CFC-AB29-71FE1936A90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59308" y="1010127"/>
                <a:ext cx="11473384" cy="1655838"/>
              </a:xfrm>
            </p:spPr>
            <p:txBody>
              <a:bodyPr/>
              <a:lstStyle/>
              <a:p>
                <a:endParaRPr lang="en-US" b="1" dirty="0"/>
              </a:p>
              <a:p>
                <a:r>
                  <a:rPr lang="en-US" b="1" dirty="0"/>
                  <a:t>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𝑔𝑔𝑟𝑒𝑔𝑎𝑡𝑒</m:t>
                    </m:r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US" i="1" dirty="0" err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 dirty="0" err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e>
                      <m:sub>
                        <m:r>
                          <a:rPr lang="en-US" i="1" dirty="0" err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−0.5</m:t>
                            </m:r>
                          </m:sup>
                        </m:sSup>
                        <m:acc>
                          <m:accPr>
                            <m:chr m:val="̃"/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−0.5</m:t>
                        </m:r>
                      </m:sup>
                    </m:sSup>
                    <m:r>
                      <a:rPr lang="en-US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i="1" dirty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  <m:sup/>
                      <m:e>
                        <m:f>
                          <m:f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bSup>
                              <m:sSubSup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0.5</m:t>
                                </m:r>
                              </m:sup>
                            </m:sSubSup>
                          </m:den>
                        </m:f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f>
                              <m:f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sSubSup>
                                  <m:sSubSupPr>
                                    <m:ctrlP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e>
                                  <m:sub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  <m:t>0.5</m:t>
                                    </m:r>
                                  </m:sup>
                                </m:sSubSup>
                              </m:den>
                            </m:f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= </m:t>
                        </m:r>
                      </m:e>
                    </m:nary>
                  </m:oMath>
                </a14:m>
                <a:r>
                  <a:rPr lang="en-US" dirty="0"/>
                  <a:t> 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1D18599-AF26-4CFC-AB29-71FE1936A90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59308" y="1010127"/>
                <a:ext cx="11473384" cy="1655838"/>
              </a:xfrm>
              <a:blipFill>
                <a:blip r:embed="rId3"/>
                <a:stretch>
                  <a:fillRect t="-4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26067D-6F9B-4F41-80FC-098965204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26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38CA894-DFBF-4FC4-9608-AF4D8DFB9984}"/>
                  </a:ext>
                </a:extLst>
              </p:cNvPr>
              <p:cNvSpPr txBox="1"/>
              <p:nvPr/>
            </p:nvSpPr>
            <p:spPr bwMode="gray">
              <a:xfrm>
                <a:off x="80009" y="5101578"/>
                <a:ext cx="8514196" cy="93726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1/2</m:t>
                                </m:r>
                              </m:e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1/2</m:t>
                                </m:r>
                              </m:e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1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1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sz="1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</m:eqAr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d>
                                <m:d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  <m:d>
                                <m:dPr>
                                  <m:ctrlPr>
                                    <a:rPr lang="en-US" sz="16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1600" b="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d>
                              <m:r>
                                <m:rPr>
                                  <m:brk m:alnAt="7"/>
                                </m:rPr>
                                <a:rPr lang="en-US" sz="1600" b="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  <m:d>
                                <m:dPr>
                                  <m:ctrlPr>
                                    <a:rPr lang="en-US" sz="16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  <m:r>
                                <a:rPr lang="en-US" sz="1600" b="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600" b="0" i="1">
                                  <a:latin typeface="Cambria Math" panose="02040503050406030204" pitchFamily="18" charset="0"/>
                                </a:rPr>
                                <m:t>(0)</m:t>
                              </m:r>
                              <m:r>
                                <a:rPr lang="en-US" sz="1600" b="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(4)</m:t>
                              </m:r>
                            </m:e>
                            <m:e>
                              <m:d>
                                <m:d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/2</m:t>
                                  </m:r>
                                </m:e>
                              </m:d>
                              <m:d>
                                <m:dPr>
                                  <m:ctrlPr>
                                    <a:rPr lang="en-US" sz="16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d>
                              <m:r>
                                <a:rPr lang="en-US" sz="1600" b="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1/4</m:t>
                                  </m:r>
                                </m:e>
                              </m:d>
                              <m:d>
                                <m:dPr>
                                  <m:ctrlPr>
                                    <a:rPr lang="en-US" sz="16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  <m:r>
                                <a:rPr lang="en-US" sz="1600" b="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600" b="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1600" b="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sz="1600" b="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(4)</m:t>
                              </m:r>
                            </m:e>
                            <m:e>
                              <m:d>
                                <m:d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1/2</m:t>
                                  </m:r>
                                </m:e>
                              </m:d>
                              <m:d>
                                <m:dPr>
                                  <m:ctrlPr>
                                    <a:rPr lang="en-US" sz="16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d>
                              <m:r>
                                <a:rPr lang="en-US" sz="1600" b="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/2</m:t>
                                  </m:r>
                                </m:e>
                              </m:d>
                              <m:d>
                                <m:dPr>
                                  <m:ctrlPr>
                                    <a:rPr lang="en-US" sz="16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  <m:r>
                                <a:rPr lang="en-US" sz="1600" b="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600" b="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1600" b="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sz="1600" b="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(4)</m:t>
                              </m:r>
                            </m:e>
                          </m:eqAr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1.75</m:t>
                              </m:r>
                            </m:e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1600" dirty="0">
                  <a:latin typeface="+mj-lt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38CA894-DFBF-4FC4-9608-AF4D8DFB99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80009" y="5101578"/>
                <a:ext cx="8514196" cy="93726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Oval 7">
            <a:extLst>
              <a:ext uri="{FF2B5EF4-FFF2-40B4-BE49-F238E27FC236}">
                <a16:creationId xmlns:a16="http://schemas.microsoft.com/office/drawing/2014/main" id="{1E89C6D6-A4A4-400A-BF91-5E275210F76C}"/>
              </a:ext>
            </a:extLst>
          </p:cNvPr>
          <p:cNvSpPr/>
          <p:nvPr/>
        </p:nvSpPr>
        <p:spPr bwMode="gray">
          <a:xfrm>
            <a:off x="8838045" y="4363888"/>
            <a:ext cx="274320" cy="24751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1200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674E016-8202-457D-A0F8-E6A325603A07}"/>
              </a:ext>
            </a:extLst>
          </p:cNvPr>
          <p:cNvSpPr/>
          <p:nvPr/>
        </p:nvSpPr>
        <p:spPr bwMode="gray">
          <a:xfrm>
            <a:off x="8853285" y="5048773"/>
            <a:ext cx="274320" cy="24751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1200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F073A7D-46FD-4AAA-AE24-3BEF627088DA}"/>
              </a:ext>
            </a:extLst>
          </p:cNvPr>
          <p:cNvSpPr/>
          <p:nvPr/>
        </p:nvSpPr>
        <p:spPr bwMode="gray">
          <a:xfrm>
            <a:off x="9561947" y="4611400"/>
            <a:ext cx="274320" cy="24751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1200" b="1" dirty="0">
                <a:solidFill>
                  <a:schemeClr val="bg1"/>
                </a:solidFill>
              </a:rPr>
              <a:t>3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F99B9B5-704B-4FDD-AC37-5E47B76B6E54}"/>
              </a:ext>
            </a:extLst>
          </p:cNvPr>
          <p:cNvCxnSpPr>
            <a:cxnSpLocks/>
            <a:stCxn id="8" idx="4"/>
            <a:endCxn id="9" idx="0"/>
          </p:cNvCxnSpPr>
          <p:nvPr/>
        </p:nvCxnSpPr>
        <p:spPr bwMode="gray">
          <a:xfrm>
            <a:off x="8975205" y="4611400"/>
            <a:ext cx="15240" cy="437373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1E86A24-3A15-4736-A379-2F635BEDD86D}"/>
              </a:ext>
            </a:extLst>
          </p:cNvPr>
          <p:cNvCxnSpPr>
            <a:cxnSpLocks/>
            <a:stCxn id="9" idx="7"/>
            <a:endCxn id="10" idx="3"/>
          </p:cNvCxnSpPr>
          <p:nvPr/>
        </p:nvCxnSpPr>
        <p:spPr bwMode="gray">
          <a:xfrm flipV="1">
            <a:off x="9087432" y="4822665"/>
            <a:ext cx="514688" cy="262355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4E944A5E-3327-486C-95E6-1D211145CCAE}"/>
              </a:ext>
            </a:extLst>
          </p:cNvPr>
          <p:cNvSpPr txBox="1"/>
          <p:nvPr/>
        </p:nvSpPr>
        <p:spPr bwMode="gray">
          <a:xfrm>
            <a:off x="8649586" y="5340792"/>
            <a:ext cx="737099" cy="14535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200" dirty="0"/>
              <a:t>(1,1.75)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ABC4CBB-A6E5-4474-8901-E8AD0DDC9C23}"/>
              </a:ext>
            </a:extLst>
          </p:cNvPr>
          <p:cNvSpPr txBox="1"/>
          <p:nvPr/>
        </p:nvSpPr>
        <p:spPr bwMode="gray">
          <a:xfrm>
            <a:off x="9561947" y="4929536"/>
            <a:ext cx="579120" cy="17526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200" dirty="0"/>
              <a:t>(4,6)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78F04D2-1F2B-4FD6-AB35-C6B4170D49C9}"/>
              </a:ext>
            </a:extLst>
          </p:cNvPr>
          <p:cNvSpPr txBox="1"/>
          <p:nvPr/>
        </p:nvSpPr>
        <p:spPr bwMode="gray">
          <a:xfrm>
            <a:off x="8411325" y="4568277"/>
            <a:ext cx="579120" cy="17526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200" dirty="0"/>
              <a:t>(3,3)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A9FAC19-CD5B-470F-B6DA-E374FC1D7426}"/>
              </a:ext>
            </a:extLst>
          </p:cNvPr>
          <p:cNvSpPr txBox="1"/>
          <p:nvPr/>
        </p:nvSpPr>
        <p:spPr bwMode="gray">
          <a:xfrm>
            <a:off x="9386685" y="5212270"/>
            <a:ext cx="200333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400" dirty="0"/>
              <a:t>(node feature, aggregated feature)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B32C855-89B8-44BF-8B97-6F21D1332CF5}"/>
              </a:ext>
            </a:extLst>
          </p:cNvPr>
          <p:cNvSpPr txBox="1"/>
          <p:nvPr/>
        </p:nvSpPr>
        <p:spPr bwMode="gray">
          <a:xfrm>
            <a:off x="1884997" y="6067668"/>
            <a:ext cx="8422005" cy="6463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/>
              <a:t>Hence, the contribution of each neighbor depends only on the connectivity specified in the adjacency matrix </a:t>
            </a:r>
            <a:r>
              <a:rPr lang="en-US" b="1" i="1" dirty="0"/>
              <a:t>A</a:t>
            </a:r>
            <a:endParaRPr lang="en-US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333F257-862D-4C98-88CB-5A425D4C4EB0}"/>
              </a:ext>
            </a:extLst>
          </p:cNvPr>
          <p:cNvSpPr txBox="1"/>
          <p:nvPr/>
        </p:nvSpPr>
        <p:spPr bwMode="gray">
          <a:xfrm>
            <a:off x="2173829" y="4752166"/>
            <a:ext cx="4193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i="1" dirty="0"/>
              <a:t>Ã</a:t>
            </a:r>
            <a:endParaRPr lang="en-US" b="1" i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35AFE51-114A-495B-940C-93931730A533}"/>
              </a:ext>
            </a:extLst>
          </p:cNvPr>
          <p:cNvSpPr txBox="1"/>
          <p:nvPr/>
        </p:nvSpPr>
        <p:spPr bwMode="gray">
          <a:xfrm>
            <a:off x="3907554" y="4752166"/>
            <a:ext cx="4193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1" dirty="0"/>
              <a:t>X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B7528FB-6281-4C47-91A4-DF6DE5FBD79B}"/>
              </a:ext>
            </a:extLst>
          </p:cNvPr>
          <p:cNvSpPr txBox="1"/>
          <p:nvPr/>
        </p:nvSpPr>
        <p:spPr bwMode="gray">
          <a:xfrm>
            <a:off x="1041603" y="4752166"/>
            <a:ext cx="7631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1" dirty="0"/>
              <a:t>D</a:t>
            </a:r>
            <a:r>
              <a:rPr lang="en-US" b="1" i="1" baseline="30000" dirty="0"/>
              <a:t>-0.5</a:t>
            </a:r>
            <a:endParaRPr lang="en-US" b="1" i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D426D6F-119C-482A-AE85-5F691FEE9DD5}"/>
                  </a:ext>
                </a:extLst>
              </p:cNvPr>
              <p:cNvSpPr txBox="1"/>
              <p:nvPr/>
            </p:nvSpPr>
            <p:spPr bwMode="gray">
              <a:xfrm>
                <a:off x="398721" y="2152287"/>
                <a:ext cx="9908281" cy="21140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This normalizes aggregated features, so they remain roughly on the same scale as the input features. Another way to write is like the following: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dirty="0"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𝑔𝑔𝑟𝑒𝑔𝑎𝑡𝑒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i="1" dirty="0" err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 dirty="0" err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  <m:sub>
                          <m:r>
                            <a:rPr lang="en-US" i="1" dirty="0" err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g>
                            <m:e>
                              <m:sSub>
                                <m:sSub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rad>
                        </m:den>
                      </m:f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acc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However, the spectral operation weighs neighbor in the weighted sum higher if they have a low-degree and vice versa. This is useful when low-degree neighbors carry more information than their high-degree counterparts.</a:t>
                </a:r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D426D6F-119C-482A-AE85-5F691FEE9D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98721" y="2152287"/>
                <a:ext cx="9908281" cy="2114040"/>
              </a:xfrm>
              <a:prstGeom prst="rect">
                <a:avLst/>
              </a:prstGeom>
              <a:blipFill>
                <a:blip r:embed="rId5"/>
                <a:stretch>
                  <a:fillRect l="-492" t="-1441" r="-800" b="-37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889F3F71-4AD7-433B-9E25-D027DB1BCA5A}"/>
              </a:ext>
            </a:extLst>
          </p:cNvPr>
          <p:cNvSpPr txBox="1"/>
          <p:nvPr/>
        </p:nvSpPr>
        <p:spPr bwMode="gray">
          <a:xfrm>
            <a:off x="3075691" y="4752166"/>
            <a:ext cx="7631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1" dirty="0"/>
              <a:t>D</a:t>
            </a:r>
            <a:r>
              <a:rPr lang="en-US" b="1" i="1" baseline="30000" dirty="0"/>
              <a:t>-0.5</a:t>
            </a:r>
            <a:endParaRPr lang="en-US" b="1" i="1" dirty="0"/>
          </a:p>
        </p:txBody>
      </p:sp>
    </p:spTree>
    <p:extLst>
      <p:ext uri="{BB962C8B-B14F-4D97-AF65-F5344CB8AC3E}">
        <p14:creationId xmlns:p14="http://schemas.microsoft.com/office/powerpoint/2010/main" val="11740907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EA0704-D788-49A0-98F5-16BA344C5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Message Passing with a Transition Matrix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2BDB9D-9590-416D-A3B5-9AE5583B9A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27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C9C670-F1B0-44A9-B2FD-A60384C38CC3}"/>
              </a:ext>
            </a:extLst>
          </p:cNvPr>
          <p:cNvSpPr txBox="1"/>
          <p:nvPr/>
        </p:nvSpPr>
        <p:spPr bwMode="gray">
          <a:xfrm>
            <a:off x="182880" y="6101266"/>
            <a:ext cx="1038181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Kipf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Thomas N., and Max Welling. (2017) "Semi-supervised classification with graph convolutional networks." ICRL, </a:t>
            </a:r>
            <a:r>
              <a:rPr lang="en-US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arXiv</a:t>
            </a:r>
            <a:r>
              <a:rPr lang="en-US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preprint arXiv:1609.02907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3C645282-A2AC-4E90-9DBE-AE402AD9473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78369" y="1213308"/>
                <a:ext cx="11473384" cy="2104679"/>
              </a:xfrm>
            </p:spPr>
            <p:txBody>
              <a:bodyPr/>
              <a:lstStyle/>
              <a:p>
                <a:r>
                  <a:rPr lang="en-US" b="1" dirty="0"/>
                  <a:t>Summing the weights of my neighbors</a:t>
                </a:r>
                <a:r>
                  <a:rPr lang="en-US" dirty="0"/>
                  <a:t> 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</m:oMath>
                </a14:m>
                <a:r>
                  <a:rPr lang="en-US" dirty="0"/>
                  <a:t> is the feature vector, where each element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 a feature of a node </a:t>
                </a:r>
                <a:r>
                  <a:rPr lang="en-US" i="1" dirty="0" err="1"/>
                  <a:t>i</a:t>
                </a:r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is the adjacency matrix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acc>
                      <m:accPr>
                        <m:chr m:val="⃗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</m:oMath>
                </a14:m>
                <a:r>
                  <a:rPr lang="en-US" dirty="0"/>
                  <a:t>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3C645282-A2AC-4E90-9DBE-AE402AD9473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8369" y="1213308"/>
                <a:ext cx="11473384" cy="2104679"/>
              </a:xfrm>
              <a:blipFill>
                <a:blip r:embed="rId3"/>
                <a:stretch>
                  <a:fillRect l="-1275" t="-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75C01F1-2C0F-4901-B3CD-91F256E5F1DE}"/>
                  </a:ext>
                </a:extLst>
              </p:cNvPr>
              <p:cNvSpPr txBox="1"/>
              <p:nvPr/>
            </p:nvSpPr>
            <p:spPr bwMode="gray">
              <a:xfrm>
                <a:off x="417194" y="3231289"/>
                <a:ext cx="7378065" cy="20686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b="1" dirty="0"/>
                  <a:t>Average over the weights of my neighbors</a:t>
                </a:r>
              </a:p>
              <a:p>
                <a:endParaRPr lang="en-US" i="1" dirty="0">
                  <a:latin typeface="Cambria Math" panose="02040503050406030204" pitchFamily="18" charset="0"/>
                </a:endParaRPr>
              </a:p>
              <a:p>
                <a:endParaRPr lang="en-US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, </a:t>
                </a:r>
                <a:r>
                  <a:rPr lang="en-US" b="0" i="0" dirty="0">
                    <a:latin typeface="+mj-lt"/>
                  </a:rPr>
                  <a:t>where</a:t>
                </a:r>
                <a:endParaRPr lang="en-US" dirty="0"/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>
                    <a:latin typeface="Cambria Math" panose="02040503050406030204" pitchFamily="18" charset="0"/>
                  </a:rPr>
                  <a:t> is the </a:t>
                </a:r>
                <a:r>
                  <a:rPr lang="en-US" b="1" dirty="0">
                    <a:latin typeface="Cambria Math" panose="02040503050406030204" pitchFamily="18" charset="0"/>
                  </a:rPr>
                  <a:t>node degree </a:t>
                </a:r>
                <a:r>
                  <a:rPr lang="en-US" dirty="0">
                    <a:latin typeface="Cambria Math" panose="02040503050406030204" pitchFamily="18" charset="0"/>
                  </a:rPr>
                  <a:t>matrix,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i="1" dirty="0">
                    <a:latin typeface="Cambria Math" panose="02040503050406030204" pitchFamily="18" charset="0"/>
                  </a:rPr>
                  <a:t>, </a:t>
                </a:r>
                <a:endParaRPr lang="en-US" dirty="0">
                  <a:latin typeface="Cambria Math" panose="02040503050406030204" pitchFamily="18" charset="0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75C01F1-2C0F-4901-B3CD-91F256E5F1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417194" y="3231289"/>
                <a:ext cx="7378065" cy="2068643"/>
              </a:xfrm>
              <a:prstGeom prst="rect">
                <a:avLst/>
              </a:prstGeom>
              <a:blipFill>
                <a:blip r:embed="rId4"/>
                <a:stretch>
                  <a:fillRect l="-661" t="-1475" b="-179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99596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3DF7A6-50D3-4813-BA9E-ADA3B5730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369" y="144001"/>
            <a:ext cx="9169401" cy="966272"/>
          </a:xfrm>
        </p:spPr>
        <p:txBody>
          <a:bodyPr/>
          <a:lstStyle/>
          <a:p>
            <a:r>
              <a:rPr lang="en-US" dirty="0"/>
              <a:t>Message Passing – Scale by Target Node</a:t>
            </a:r>
            <a:r>
              <a:rPr lang="en-US" sz="1400" dirty="0"/>
              <a:t> </a:t>
            </a:r>
            <a:r>
              <a:rPr lang="en-US" sz="1600" dirty="0"/>
              <a:t>[</a:t>
            </a:r>
            <a:r>
              <a:rPr lang="en-US" sz="1600" dirty="0" err="1"/>
              <a:t>Kipf</a:t>
            </a:r>
            <a:r>
              <a:rPr lang="en-US" sz="1600" dirty="0"/>
              <a:t> &amp; Welling 2017]</a:t>
            </a:r>
            <a:br>
              <a:rPr lang="en-US" dirty="0"/>
            </a:b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71B4D00-E7F9-45B6-90AD-0FA59963EBD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78369" y="1213308"/>
                <a:ext cx="11473384" cy="4246291"/>
              </a:xfrm>
            </p:spPr>
            <p:txBody>
              <a:bodyPr/>
              <a:lstStyle/>
              <a:p>
                <a:r>
                  <a:rPr lang="en-US" b="1" dirty="0"/>
                  <a:t>Scaling by the target node</a:t>
                </a:r>
                <a:endParaRPr lang="en-US" dirty="0"/>
              </a:p>
              <a:p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dirty="0"/>
                  <a:t> , I is the identify matrix,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acc>
                    <m:r>
                      <a:rPr lang="en-US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adds the self-loops to the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−1/2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acc>
                      <m:accPr>
                        <m:chr m:val="̃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−1/2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</a:p>
              <a:p>
                <a:endParaRPr lang="en-US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g>
                          <m:e>
                            <m:acc>
                              <m:accPr>
                                <m:chr m:val="̃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acc>
                            <m:acc>
                              <m:accPr>
                                <m:chr m:val="̃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acc>
                          </m:e>
                        </m:rad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acc>
                      <m:accPr>
                        <m:chr m:val="̃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b="0" i="0" dirty="0">
                    <a:latin typeface="+mj-lt"/>
                  </a:rPr>
                  <a:t> scaling by the neighborhood sizes of source and root nodes</a:t>
                </a:r>
              </a:p>
              <a:p>
                <a:endParaRPr lang="en-US" dirty="0">
                  <a:latin typeface="+mj-lt"/>
                </a:endParaRPr>
              </a:p>
              <a:p>
                <a:r>
                  <a:rPr lang="en-US" dirty="0">
                    <a:latin typeface="+mj-lt"/>
                  </a:rPr>
                  <a:t>This allows to have an adjacency matrix that if multiplied various times the computations will be stable, i.e., it will converge to a stationary value.</a:t>
                </a: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71B4D00-E7F9-45B6-90AD-0FA59963EB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8369" y="1213308"/>
                <a:ext cx="11473384" cy="4246291"/>
              </a:xfrm>
              <a:blipFill>
                <a:blip r:embed="rId2"/>
                <a:stretch>
                  <a:fillRect l="-1275" t="-12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CC6943-6749-4678-A530-CB7393304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28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3C2404-D223-438C-9D9D-637D8C426A62}"/>
              </a:ext>
            </a:extLst>
          </p:cNvPr>
          <p:cNvSpPr txBox="1"/>
          <p:nvPr/>
        </p:nvSpPr>
        <p:spPr bwMode="gray">
          <a:xfrm>
            <a:off x="59054" y="6163639"/>
            <a:ext cx="1123378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Kipf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Thomas N., and Max Welling. (2017) "Semi-supervised classification with graph convolutional networks." ICRL, </a:t>
            </a:r>
            <a:r>
              <a:rPr lang="en-US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arXiv</a:t>
            </a:r>
            <a:r>
              <a:rPr lang="en-US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preprint arXiv:1609.02907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77562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3DF7A6-50D3-4813-BA9E-ADA3B5730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369" y="144001"/>
            <a:ext cx="9169401" cy="925172"/>
          </a:xfrm>
        </p:spPr>
        <p:txBody>
          <a:bodyPr/>
          <a:lstStyle/>
          <a:p>
            <a:r>
              <a:rPr lang="en-US" sz="2400" dirty="0"/>
              <a:t>Fast Approximate Convolutions on Graphs </a:t>
            </a:r>
            <a:r>
              <a:rPr lang="en-US" sz="1600" dirty="0"/>
              <a:t>[</a:t>
            </a:r>
            <a:r>
              <a:rPr lang="en-US" sz="1600" dirty="0" err="1"/>
              <a:t>Kipf</a:t>
            </a:r>
            <a:r>
              <a:rPr lang="en-US" sz="1600" dirty="0"/>
              <a:t> &amp; Welling 2017]</a:t>
            </a:r>
            <a:br>
              <a:rPr lang="en-US" dirty="0"/>
            </a:b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71B4D00-E7F9-45B6-90AD-0FA59963EBD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78369" y="1213309"/>
                <a:ext cx="11473384" cy="2104679"/>
              </a:xfrm>
            </p:spPr>
            <p:txBody>
              <a:bodyPr/>
              <a:lstStyle/>
              <a:p>
                <a:endParaRPr lang="en-US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acc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∗</m:t>
                    </m:r>
                    <m:acc>
                      <m:accPr>
                        <m:chr m:val="̃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acc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acc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</a:t>
                </a:r>
              </a:p>
              <a:p>
                <a:endParaRPr lang="en-US" dirty="0">
                  <a:latin typeface="+mj-lt"/>
                </a:endParaRP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71B4D00-E7F9-45B6-90AD-0FA59963EB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8369" y="1213309"/>
                <a:ext cx="11473384" cy="2104679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CC6943-6749-4678-A530-CB7393304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29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3C2404-D223-438C-9D9D-637D8C426A62}"/>
              </a:ext>
            </a:extLst>
          </p:cNvPr>
          <p:cNvSpPr txBox="1"/>
          <p:nvPr/>
        </p:nvSpPr>
        <p:spPr bwMode="gray">
          <a:xfrm>
            <a:off x="59054" y="6163639"/>
            <a:ext cx="1123378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Kipf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Thomas N., and Max Welling. (2017) "Semi-supervised classification with graph convolutional networks." ICRL, </a:t>
            </a:r>
            <a:r>
              <a:rPr lang="en-US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arXiv</a:t>
            </a:r>
            <a:r>
              <a:rPr lang="en-US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preprint arXiv:1609.02907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ABEA2BE-26D7-440D-9ED5-CBF59BD8170E}"/>
                  </a:ext>
                </a:extLst>
              </p:cNvPr>
              <p:cNvSpPr txBox="1"/>
              <p:nvPr/>
            </p:nvSpPr>
            <p:spPr bwMode="gray">
              <a:xfrm>
                <a:off x="301207" y="2176194"/>
                <a:ext cx="9169401" cy="27668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>
                  <a:lnSpc>
                    <a:spcPct val="150000"/>
                  </a:lnSpc>
                </a:pPr>
                <a:r>
                  <a:rPr lang="en-US" sz="1800" b="0" u="none" strike="noStrike" baseline="0" dirty="0">
                    <a:latin typeface="+mj-lt"/>
                  </a:rPr>
                  <a:t>, where:</a:t>
                </a:r>
              </a:p>
              <a:p>
                <a:pPr algn="l">
                  <a:lnSpc>
                    <a:spcPct val="15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800" b="0" i="1" u="none" strike="noStrike" baseline="0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u="none" strike="noStrike" baseline="0" dirty="0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sz="1800" b="0" i="1" u="none" strike="noStrike" baseline="0" dirty="0" smtClean="0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p>
                  </m:oMath>
                </a14:m>
                <a:r>
                  <a:rPr lang="en-US" sz="800" b="0" i="0" u="none" strike="noStrike" baseline="0" dirty="0">
                    <a:latin typeface="+mj-lt"/>
                  </a:rPr>
                  <a:t> </a:t>
                </a:r>
                <a:r>
                  <a:rPr lang="en-US" sz="1800" b="0" i="0" u="none" strike="noStrike" baseline="0" dirty="0">
                    <a:latin typeface="+mj-lt"/>
                  </a:rPr>
                  <a:t>is a layer-specific trainable weight matrix. </a:t>
                </a:r>
                <a:endParaRPr lang="en-US" dirty="0">
                  <a:latin typeface="+mj-lt"/>
                </a:endParaRPr>
              </a:p>
              <a:p>
                <a:pPr algn="l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2400" b="0" i="1" u="none" strike="noStrike" baseline="0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sz="2400" b="0" i="1" u="none" strike="noStrike" baseline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b="0" i="0" u="none" strike="noStrike" baseline="0" dirty="0">
                    <a:latin typeface="+mj-lt"/>
                  </a:rPr>
                  <a:t>is an activation function, such as the </a:t>
                </a:r>
                <a:r>
                  <a:rPr lang="en-US" sz="1800" b="0" i="0" u="none" strike="noStrike" baseline="0" dirty="0" err="1">
                    <a:latin typeface="+mj-lt"/>
                  </a:rPr>
                  <a:t>ReLU</a:t>
                </a:r>
                <a:r>
                  <a:rPr lang="en-US" sz="1800" b="0" i="0" u="none" strike="noStrike" baseline="0" dirty="0">
                    <a:latin typeface="+mj-lt"/>
                  </a:rPr>
                  <a:t>() = max(0; ) or Sigmoid.</a:t>
                </a:r>
                <a:endParaRPr lang="en-US" dirty="0">
                  <a:latin typeface="+mj-lt"/>
                </a:endParaRPr>
              </a:p>
              <a:p>
                <a:pPr algn="l">
                  <a:lnSpc>
                    <a:spcPct val="15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800" b="0" i="1" u="none" strike="noStrike" baseline="0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u="none" strike="noStrike" baseline="0" dirty="0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sz="1800" b="0" i="1" u="none" strike="noStrike" baseline="0" dirty="0" smtClean="0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p>
                    <m:r>
                      <a:rPr lang="en-US" sz="1800" b="0" i="1" u="none" strike="noStrike" baseline="0" dirty="0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800" b="0" i="1" u="none" strike="noStrike" baseline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u="none" strike="noStrike" baseline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1800" b="0" i="1" u="none" strike="noStrike" baseline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sz="1800" b="0" i="1" u="none" strike="noStrike" baseline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1800" b="0" i="1" u="none" strike="noStrike" baseline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sup>
                    </m:sSup>
                    <m:r>
                      <a:rPr lang="en-US" sz="1800" b="0" i="1" u="none" strike="noStrike" baseline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b="0" i="0" u="none" strike="noStrike" baseline="0" dirty="0">
                    <a:latin typeface="+mj-lt"/>
                  </a:rPr>
                  <a:t> is the matrix of activations in layer </a:t>
                </a:r>
                <a14:m>
                  <m:oMath xmlns:m="http://schemas.openxmlformats.org/officeDocument/2006/math">
                    <m:r>
                      <a:rPr lang="en-US" sz="1800" b="0" i="1" u="none" strike="noStrike" baseline="0" dirty="0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endParaRPr lang="en-US" sz="1800" b="0" i="0" u="none" strike="noStrike" baseline="0" dirty="0">
                  <a:latin typeface="+mj-lt"/>
                </a:endParaRPr>
              </a:p>
              <a:p>
                <a:pPr algn="l">
                  <a:lnSpc>
                    <a:spcPct val="15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800" b="0" i="1" u="none" strike="noStrike" baseline="0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u="none" strike="noStrike" baseline="0" dirty="0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sz="1800" b="0" i="1" u="none" strike="noStrike" baseline="0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r>
                      <a:rPr lang="en-US" sz="1800" b="0" i="1" u="none" strike="noStrike" baseline="0" dirty="0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⃗"/>
                        <m:ctrlPr>
                          <a:rPr lang="en-US" sz="1800" b="0" i="1" u="none" strike="noStrike" baseline="0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u="none" strike="noStrike" baseline="0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</m:oMath>
                </a14:m>
                <a:r>
                  <a:rPr lang="en-US" dirty="0">
                    <a:latin typeface="+mj-lt"/>
                  </a:rPr>
                  <a:t> , where X is the feature vector</a:t>
                </a:r>
              </a:p>
              <a:p>
                <a:pPr algn="l">
                  <a:lnSpc>
                    <a:spcPct val="150000"/>
                  </a:lnSpc>
                </a:pPr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ABEA2BE-26D7-440D-9ED5-CBF59BD817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01207" y="2176194"/>
                <a:ext cx="9169401" cy="2766848"/>
              </a:xfrm>
              <a:prstGeom prst="rect">
                <a:avLst/>
              </a:prstGeom>
              <a:blipFill>
                <a:blip r:embed="rId3"/>
                <a:stretch>
                  <a:fillRect l="-5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666579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1A8024-8073-4AD0-A884-CC159DA2B5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780790-4789-4185-8A48-22EFA9BEE1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369" y="1213308"/>
            <a:ext cx="11473384" cy="3002360"/>
          </a:xfrm>
        </p:spPr>
        <p:txBody>
          <a:bodyPr/>
          <a:lstStyle/>
          <a:p>
            <a:r>
              <a:rPr lang="en-US" dirty="0"/>
              <a:t>Example from Industry</a:t>
            </a:r>
          </a:p>
          <a:p>
            <a:r>
              <a:rPr lang="en-US" dirty="0"/>
              <a:t>Graph Convolutional Networks (GCN)</a:t>
            </a:r>
          </a:p>
          <a:p>
            <a:r>
              <a:rPr lang="en-US" dirty="0"/>
              <a:t>Relational GCN</a:t>
            </a:r>
          </a:p>
          <a:p>
            <a:r>
              <a:rPr lang="en-US" dirty="0"/>
              <a:t>Mathematical background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Laplacian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Chebshev</a:t>
            </a:r>
            <a:r>
              <a:rPr lang="en-US" dirty="0"/>
              <a:t> Approximation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Softmax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DC1FD2-BA32-437C-8D00-EA89D4F3A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712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839FA68E-AC0E-468E-8169-D8DF09A38697}"/>
              </a:ext>
            </a:extLst>
          </p:cNvPr>
          <p:cNvSpPr/>
          <p:nvPr/>
        </p:nvSpPr>
        <p:spPr bwMode="gray">
          <a:xfrm>
            <a:off x="9234616" y="2478489"/>
            <a:ext cx="2957384" cy="362277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3DF7A6-50D3-4813-BA9E-ADA3B5730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369" y="144001"/>
            <a:ext cx="9169401" cy="925172"/>
          </a:xfrm>
        </p:spPr>
        <p:txBody>
          <a:bodyPr/>
          <a:lstStyle/>
          <a:p>
            <a:r>
              <a:rPr lang="en-US" sz="2400" dirty="0"/>
              <a:t>Spectral Graph Convolutions </a:t>
            </a:r>
            <a:r>
              <a:rPr lang="en-US" sz="1600" dirty="0"/>
              <a:t>[</a:t>
            </a:r>
            <a:r>
              <a:rPr lang="en-US" sz="1600" dirty="0" err="1"/>
              <a:t>Kipf</a:t>
            </a:r>
            <a:r>
              <a:rPr lang="en-US" sz="1600" dirty="0"/>
              <a:t> &amp; Welling 2017]</a:t>
            </a:r>
            <a:br>
              <a:rPr lang="en-US" dirty="0"/>
            </a:b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71B4D00-E7F9-45B6-90AD-0FA59963EBD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78369" y="1073667"/>
                <a:ext cx="11473384" cy="1076973"/>
              </a:xfrm>
            </p:spPr>
            <p:txBody>
              <a:bodyPr/>
              <a:lstStyle/>
              <a:p>
                <a:r>
                  <a:rPr lang="en-US" sz="2400" b="0" dirty="0"/>
                  <a:t>Spectral Graph Convolution as the multiplication of a signal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400" b="0" dirty="0"/>
                  <a:t> by a filter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endParaRPr lang="en-US" sz="2400" b="0" dirty="0"/>
              </a:p>
              <a:p>
                <a:r>
                  <a:rPr lang="en-US" sz="2400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𝑈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>
                    <a:latin typeface="+mj-lt"/>
                  </a:rPr>
                  <a:t> </a:t>
                </a:r>
                <a:r>
                  <a:rPr lang="en-US" sz="2000" dirty="0"/>
                  <a:t>, where:</a:t>
                </a:r>
              </a:p>
              <a:p>
                <a:endParaRPr lang="en-US" dirty="0">
                  <a:latin typeface="+mj-lt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71B4D00-E7F9-45B6-90AD-0FA59963EB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8369" y="1073667"/>
                <a:ext cx="11473384" cy="1076973"/>
              </a:xfrm>
              <a:blipFill>
                <a:blip r:embed="rId2"/>
                <a:stretch>
                  <a:fillRect l="-1593" t="-11299" r="-2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CC6943-6749-4678-A530-CB7393304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30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3C2404-D223-438C-9D9D-637D8C426A62}"/>
              </a:ext>
            </a:extLst>
          </p:cNvPr>
          <p:cNvSpPr txBox="1"/>
          <p:nvPr/>
        </p:nvSpPr>
        <p:spPr bwMode="gray">
          <a:xfrm>
            <a:off x="59054" y="6539148"/>
            <a:ext cx="1123378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u="sng" dirty="0">
                <a:solidFill>
                  <a:srgbClr val="222222"/>
                </a:solidFill>
                <a:latin typeface="Arial" panose="020B0604020202020204" pitchFamily="34" charset="0"/>
              </a:rPr>
              <a:t>s</a:t>
            </a:r>
            <a:r>
              <a:rPr lang="en-US" sz="1200" b="0" i="0" u="sng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ource: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2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Kipf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T. N. &amp; Welling</a:t>
            </a:r>
            <a:r>
              <a:rPr lang="en-US" sz="1200" dirty="0">
                <a:solidFill>
                  <a:srgbClr val="222222"/>
                </a:solidFill>
                <a:latin typeface="Arial" panose="020B0604020202020204" pitchFamily="34" charset="0"/>
              </a:rPr>
              <a:t>, M., 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"Semi-supervised classification with graph convolutional networks." ICRL, 2017</a:t>
            </a:r>
            <a:endParaRPr 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ABEA2BE-26D7-440D-9ED5-CBF59BD8170E}"/>
                  </a:ext>
                </a:extLst>
              </p:cNvPr>
              <p:cNvSpPr txBox="1"/>
              <p:nvPr/>
            </p:nvSpPr>
            <p:spPr bwMode="gray">
              <a:xfrm>
                <a:off x="278312" y="1940169"/>
                <a:ext cx="9169401" cy="36136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1600" b="0" i="1" u="none" strike="noStrike" baseline="0" dirty="0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US" sz="1600" b="0" i="0" u="none" strike="noStrike" baseline="0" dirty="0">
                    <a:latin typeface="+mj-lt"/>
                  </a:rPr>
                  <a:t> is the matrix of eigenvectors of the normalized graph Laplacian </a:t>
                </a:r>
                <a14:m>
                  <m:oMath xmlns:m="http://schemas.openxmlformats.org/officeDocument/2006/math">
                    <m:r>
                      <a:rPr lang="en-US" sz="1600" b="0" i="1" u="none" strike="noStrike" baseline="0" dirty="0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endParaRPr lang="en-US" sz="1600" b="0" i="0" u="none" strike="noStrike" baseline="0" dirty="0">
                  <a:latin typeface="+mj-lt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 − </m:t>
                          </m:r>
                          <m:acc>
                            <m:accPr>
                              <m:chr m:val="̃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acc>
                        </m:e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r>
                        <a:rPr lang="en-US" sz="1600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̃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acc>
                        </m:e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l-G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Λ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1600" b="0" i="1" dirty="0">
                  <a:latin typeface="+mj-lt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u="none" strike="noStrike" baseline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u="none" strike="noStrike" baseline="0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2000" b="0" i="1" u="none" strike="noStrike" baseline="0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sz="2000" b="0" i="1" u="none" strike="noStrike" baseline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b="0" i="0" u="none" strike="noStrike" baseline="0" dirty="0">
                    <a:latin typeface="+mj-lt"/>
                  </a:rPr>
                  <a:t>is a function of the eigenvalues</a:t>
                </a:r>
                <a:r>
                  <a:rPr lang="en-US" sz="1600" b="0" i="0" u="none" strike="noStrike" dirty="0">
                    <a:latin typeface="+mj-lt"/>
                  </a:rPr>
                  <a:t> of the Laplacian, 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b="0" i="0" u="none" strike="noStrike" dirty="0">
                  <a:latin typeface="+mj-lt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sz="1600" u="sng" dirty="0">
                    <a:latin typeface="+mj-lt"/>
                  </a:rPr>
                  <a:t>However, computing this does not scale</a:t>
                </a:r>
                <a:r>
                  <a:rPr lang="en-US" sz="1600" dirty="0">
                    <a:latin typeface="+mj-lt"/>
                  </a:rPr>
                  <a:t>: 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+mj-lt"/>
                  </a:rPr>
                  <a:t>Multiplication of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16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𝑖𝑠</m:t>
                    </m:r>
                    <m:r>
                      <a:rPr lang="en-US" sz="16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16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 dirty="0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en-US" sz="160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6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dirty="0">
                    <a:latin typeface="+mj-lt"/>
                  </a:rPr>
                  <a:t> and 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+mj-lt"/>
                  </a:rPr>
                  <a:t>Eigen-decomposition of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sz="1600" dirty="0">
                    <a:latin typeface="+mj-lt"/>
                  </a:rPr>
                  <a:t> is too expensive for large graphs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1600" dirty="0">
                    <a:latin typeface="+mj-lt"/>
                  </a:rPr>
                  <a:t>Solution is to approximate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l-GR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dirty="0">
                    <a:latin typeface="+mj-lt"/>
                  </a:rPr>
                  <a:t> with the Chebyshev polynomials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1600" dirty="0">
                    <a:latin typeface="+mj-lt"/>
                  </a:rPr>
                  <a:t>Chebyshev series is related to a Fourier cosine series (period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sz="1600" dirty="0">
                    <a:latin typeface="+mj-lt"/>
                  </a:rPr>
                  <a:t>)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1600" dirty="0">
                    <a:latin typeface="+mj-lt"/>
                  </a:rPr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ABEA2BE-26D7-440D-9ED5-CBF59BD817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78312" y="1940169"/>
                <a:ext cx="9169401" cy="3613618"/>
              </a:xfrm>
              <a:prstGeom prst="rect">
                <a:avLst/>
              </a:prstGeom>
              <a:blipFill>
                <a:blip r:embed="rId3"/>
                <a:stretch>
                  <a:fillRect l="-3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9FCC4BD4-23F9-4EC0-B3EE-B6F94A8AFD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95781" y="2650296"/>
            <a:ext cx="2531831" cy="80949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CBCCE26-D954-4749-A124-22D457DDE3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09705" y="3558059"/>
            <a:ext cx="2303983" cy="57454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486CBB5-A232-4356-AEBB-0513DFE5B4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44902" y="4191651"/>
            <a:ext cx="2033588" cy="171926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7671FEB-2286-491C-973F-07A963C0B346}"/>
              </a:ext>
            </a:extLst>
          </p:cNvPr>
          <p:cNvSpPr txBox="1"/>
          <p:nvPr/>
        </p:nvSpPr>
        <p:spPr bwMode="gray">
          <a:xfrm>
            <a:off x="11402950" y="5881957"/>
            <a:ext cx="920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Wikipedia</a:t>
            </a:r>
            <a:endParaRPr lang="en-US" sz="12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426FB94-52B0-4154-A91A-AA00916CB2C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09009" y="5539161"/>
            <a:ext cx="2745814" cy="67403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AB836F3-236F-49B6-BC27-DEBD97AE4DB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71250" y="5584565"/>
            <a:ext cx="2799392" cy="526618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FB1CB83F-FDD3-439E-836F-DB7B8C3E0B4A}"/>
              </a:ext>
            </a:extLst>
          </p:cNvPr>
          <p:cNvSpPr/>
          <p:nvPr/>
        </p:nvSpPr>
        <p:spPr bwMode="gray">
          <a:xfrm>
            <a:off x="3048000" y="6009168"/>
            <a:ext cx="156519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3CFFA1C1-B467-4319-803D-21B1A4AE5630}"/>
              </a:ext>
            </a:extLst>
          </p:cNvPr>
          <p:cNvCxnSpPr>
            <a:cxnSpLocks/>
            <a:stCxn id="20" idx="0"/>
            <a:endCxn id="23" idx="2"/>
          </p:cNvCxnSpPr>
          <p:nvPr/>
        </p:nvCxnSpPr>
        <p:spPr bwMode="gray">
          <a:xfrm rot="5400000" flipH="1" flipV="1">
            <a:off x="4063144" y="5072284"/>
            <a:ext cx="12700" cy="1873769"/>
          </a:xfrm>
          <a:prstGeom prst="bentConnector5">
            <a:avLst>
              <a:gd name="adj1" fmla="val -1800000"/>
              <a:gd name="adj2" fmla="val 50000"/>
              <a:gd name="adj3" fmla="val -1797315"/>
            </a:avLst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1FDC7C60-46E1-4BFB-8117-257F2E68FEBA}"/>
              </a:ext>
            </a:extLst>
          </p:cNvPr>
          <p:cNvSpPr/>
          <p:nvPr/>
        </p:nvSpPr>
        <p:spPr bwMode="gray">
          <a:xfrm>
            <a:off x="4921769" y="5963449"/>
            <a:ext cx="156519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0210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BD64E-23EC-44F7-8AB8-F71159248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369" y="144001"/>
            <a:ext cx="9169401" cy="514738"/>
          </a:xfrm>
        </p:spPr>
        <p:txBody>
          <a:bodyPr/>
          <a:lstStyle/>
          <a:p>
            <a:r>
              <a:rPr lang="en-US" sz="2400" dirty="0"/>
              <a:t>Approximation with Chebyshev Polynomials </a:t>
            </a:r>
            <a:r>
              <a:rPr lang="en-US" sz="2000" dirty="0"/>
              <a:t>[Hammond 2011]</a:t>
            </a:r>
            <a:endParaRPr lang="en-US" sz="2400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95EF3F7-D8A0-4B95-9DE8-8D366A4EB5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9061" y="1087335"/>
            <a:ext cx="2701374" cy="92075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DAA619-5877-4CC5-AC54-DEDA4222F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31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34CE29E-AD0C-4FBB-8C94-86EEC82BB7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065" y="2148947"/>
            <a:ext cx="2647950" cy="6191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940C60A-E424-423B-8FB3-DEBF0800E4D8}"/>
                  </a:ext>
                </a:extLst>
              </p:cNvPr>
              <p:cNvSpPr txBox="1"/>
              <p:nvPr/>
            </p:nvSpPr>
            <p:spPr bwMode="gray">
              <a:xfrm>
                <a:off x="706440" y="3017520"/>
                <a:ext cx="8537470" cy="16394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:r>
                  <a:rPr lang="en-US" dirty="0"/>
                  <a:t>, where:</a:t>
                </a:r>
              </a:p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en-US" dirty="0"/>
                  <a:t> is the largest eigenvalue of the Laplacian</a:t>
                </a:r>
              </a:p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dirty="0"/>
                  <a:t>is the Chebyshev coefficients</a:t>
                </a:r>
              </a:p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:r>
                  <a:rPr lang="en-US" dirty="0"/>
                  <a:t>Chebyshev polynomial is recursively defined by</a:t>
                </a:r>
              </a:p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𝑥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𝑤h𝑒𝑟𝑒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=1,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000" dirty="0" err="1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940C60A-E424-423B-8FB3-DEBF0800E4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06440" y="3017520"/>
                <a:ext cx="8537470" cy="1639498"/>
              </a:xfrm>
              <a:prstGeom prst="rect">
                <a:avLst/>
              </a:prstGeom>
              <a:blipFill>
                <a:blip r:embed="rId4"/>
                <a:stretch>
                  <a:fillRect l="-1714" t="-4833" b="-59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91442284-A4B9-4D01-8A21-7E32730E06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11805" y="5051897"/>
            <a:ext cx="3638550" cy="113347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D84B0E6-8DD7-48CD-9FF8-9C624A2C0408}"/>
              </a:ext>
            </a:extLst>
          </p:cNvPr>
          <p:cNvSpPr txBox="1"/>
          <p:nvPr/>
        </p:nvSpPr>
        <p:spPr bwMode="gray">
          <a:xfrm>
            <a:off x="97691" y="6580252"/>
            <a:ext cx="10174069" cy="26079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 sz="1400" b="0" i="0" u="none" strike="noStrike" baseline="0" dirty="0">
                <a:latin typeface="NimbusRomNo9L-Regu"/>
              </a:rPr>
              <a:t>Hammond, D. et al., (2011) Wavelets on graphs via spectral graph theory. </a:t>
            </a:r>
            <a:r>
              <a:rPr lang="en-US" sz="1400" b="0" i="0" u="none" strike="noStrike" baseline="0" dirty="0">
                <a:latin typeface="NimbusRomNo9L-ReguItal"/>
              </a:rPr>
              <a:t>Applied and Computational Harmonic Analysis</a:t>
            </a:r>
            <a:r>
              <a:rPr lang="en-US" sz="1400" b="0" i="0" u="none" strike="noStrike" baseline="0" dirty="0">
                <a:latin typeface="NimbusRomNo9L-Regu"/>
              </a:rPr>
              <a:t>, 30(2):129–150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2657708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413E8-95F5-443D-9816-96D41DFA0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369" y="144001"/>
            <a:ext cx="9169401" cy="966272"/>
          </a:xfrm>
        </p:spPr>
        <p:txBody>
          <a:bodyPr/>
          <a:lstStyle/>
          <a:p>
            <a:r>
              <a:rPr lang="en-US" dirty="0"/>
              <a:t>Forward computation in the GNN </a:t>
            </a:r>
            <a:r>
              <a:rPr lang="en-US" sz="1800" dirty="0"/>
              <a:t>[</a:t>
            </a:r>
            <a:r>
              <a:rPr lang="en-US" sz="1800" dirty="0" err="1"/>
              <a:t>Kipf</a:t>
            </a:r>
            <a:r>
              <a:rPr lang="en-US" sz="1800" dirty="0"/>
              <a:t> &amp; Welling 2017]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649ADF-A65E-4112-AAA5-1BFA0707E7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32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F0B7DB0-8279-4CF3-B1D4-13C5AB2B4B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095" y="3214779"/>
            <a:ext cx="8448675" cy="9429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0A7AD17-923A-4C43-94EC-CEBD7B9EA4B1}"/>
              </a:ext>
            </a:extLst>
          </p:cNvPr>
          <p:cNvSpPr txBox="1"/>
          <p:nvPr/>
        </p:nvSpPr>
        <p:spPr bwMode="gray">
          <a:xfrm>
            <a:off x="151145" y="6109107"/>
            <a:ext cx="10381811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Kipf</a:t>
            </a:r>
            <a:r>
              <a:rPr lang="en-US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Thomas N., and Max Welling. (2017) "Semi-supervised classification with graph convolutional networks." ICRL, </a:t>
            </a:r>
            <a:r>
              <a:rPr lang="en-US" sz="1400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arXiv</a:t>
            </a:r>
            <a:r>
              <a:rPr lang="en-US" sz="14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preprint arXiv:1609.02907</a:t>
            </a:r>
            <a:r>
              <a:rPr lang="en-US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r>
              <a:rPr lang="en-US" sz="1400" dirty="0"/>
              <a:t>Code to </a:t>
            </a:r>
            <a:r>
              <a:rPr lang="en-US" sz="1400" dirty="0" err="1"/>
              <a:t>reproduce:</a:t>
            </a:r>
            <a:r>
              <a:rPr lang="en-US" sz="1400" dirty="0" err="1">
                <a:hlinkClick r:id="rId3"/>
              </a:rPr>
              <a:t>https</a:t>
            </a:r>
            <a:r>
              <a:rPr lang="en-US" sz="1400" dirty="0">
                <a:hlinkClick r:id="rId3"/>
              </a:rPr>
              <a:t>://github.com/tkipf/gcn</a:t>
            </a:r>
            <a:r>
              <a:rPr lang="en-US" sz="1400" dirty="0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9534216-314D-4C28-8A5B-025B47C161FE}"/>
                  </a:ext>
                </a:extLst>
              </p:cNvPr>
              <p:cNvSpPr txBox="1"/>
              <p:nvPr/>
            </p:nvSpPr>
            <p:spPr bwMode="gray">
              <a:xfrm>
                <a:off x="862544" y="4118674"/>
                <a:ext cx="4200525" cy="9606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u="none" strike="noStrike" baseline="0" smtClean="0">
                          <a:latin typeface="Cambria Math" panose="02040503050406030204" pitchFamily="18" charset="0"/>
                        </a:rPr>
                        <m:t>𝑠𝑜𝑓𝑡𝑚𝑎𝑥</m:t>
                      </m:r>
                      <m:d>
                        <m:dPr>
                          <m:ctrlPr>
                            <a:rPr lang="en-US" sz="1800" b="0" i="1" u="none" strike="noStrike" baseline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b="0" i="1" u="none" strike="noStrike" baseline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u="none" strike="noStrike" baseline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800" b="0" i="1" u="none" strike="noStrike" baseline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1800" b="0" i="1" u="none" strike="noStrike" baseline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b="0" i="1" u="none" strike="noStrike" baseline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⁡(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sz="1800" b="0" i="1" u="none" strike="noStrike" baseline="0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800" b="0" i="1" u="none" strike="noStrike" baseline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r>
                                <m:rPr>
                                  <m:sty m:val="p"/>
                                </m:rPr>
                                <a:rPr lang="en-US" sz="1800" b="0" i="0" u="none" strike="noStrike" baseline="0" smtClean="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  <m:r>
                                <a:rPr lang="en-US" sz="1800" b="0" i="1" u="none" strike="noStrike" baseline="0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lang="en-US" sz="1800" b="0" i="1" u="none" strike="noStrike" baseline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u="none" strike="noStrike" baseline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b="0" i="1" u="none" strike="noStrike" baseline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800" b="0" i="1" u="none" strike="noStrike" baseline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sz="1800" b="0" i="0" u="none" strike="noStrike" baseline="0" dirty="0">
                  <a:latin typeface="CMR10"/>
                </a:endParaRPr>
              </a:p>
              <a:p>
                <a:endParaRPr lang="en-US" sz="1800" b="0" i="0" u="none" strike="noStrike" baseline="0" dirty="0">
                  <a:latin typeface="CMR1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9534216-314D-4C28-8A5B-025B47C161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862544" y="4118674"/>
                <a:ext cx="4200525" cy="96064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>
            <a:extLst>
              <a:ext uri="{FF2B5EF4-FFF2-40B4-BE49-F238E27FC236}">
                <a16:creationId xmlns:a16="http://schemas.microsoft.com/office/drawing/2014/main" id="{D1B0BBD2-61B2-4E72-8456-F8D53A242B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8223" y="4931248"/>
            <a:ext cx="3629978" cy="105363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4C05F05-6927-4DE9-B1B2-7264365C3051}"/>
                  </a:ext>
                </a:extLst>
              </p:cNvPr>
              <p:cNvSpPr txBox="1"/>
              <p:nvPr/>
            </p:nvSpPr>
            <p:spPr bwMode="gray">
              <a:xfrm>
                <a:off x="4783245" y="5187590"/>
                <a:ext cx="5749711" cy="8557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:r>
                  <a:rPr lang="en-US" sz="1600" dirty="0"/>
                  <a:t>Loss function is the cross-entropy, where</a:t>
                </a:r>
              </a:p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𝑙𝑓</m:t>
                        </m:r>
                      </m:sub>
                    </m:sSub>
                  </m:oMath>
                </a14:m>
                <a:r>
                  <a:rPr lang="en-US" sz="1600" dirty="0"/>
                  <a:t>are the nodes with labels and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4C05F05-6927-4DE9-B1B2-7264365C30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4783245" y="5187590"/>
                <a:ext cx="5749711" cy="855780"/>
              </a:xfrm>
              <a:prstGeom prst="rect">
                <a:avLst/>
              </a:prstGeom>
              <a:blipFill>
                <a:blip r:embed="rId6"/>
                <a:stretch>
                  <a:fillRect l="-2227" t="-7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Picture 18">
            <a:extLst>
              <a:ext uri="{FF2B5EF4-FFF2-40B4-BE49-F238E27FC236}">
                <a16:creationId xmlns:a16="http://schemas.microsoft.com/office/drawing/2014/main" id="{829D00E4-781F-45B0-B69D-027FE4B6FE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09628" y="748893"/>
            <a:ext cx="6228732" cy="25305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EBBAEEE-5D55-4CCB-BB9A-2D800E532B15}"/>
                  </a:ext>
                </a:extLst>
              </p:cNvPr>
              <p:cNvSpPr txBox="1"/>
              <p:nvPr/>
            </p:nvSpPr>
            <p:spPr bwMode="gray">
              <a:xfrm>
                <a:off x="151145" y="1191881"/>
                <a:ext cx="3358483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800" dirty="0"/>
                  <a:t>C input channels</a:t>
                </a:r>
              </a:p>
              <a:p>
                <a:r>
                  <a:rPr lang="en-US" sz="1800" dirty="0"/>
                  <a:t>F maps in the output layer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label of node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EBBAEEE-5D55-4CCB-BB9A-2D800E532B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51145" y="1191881"/>
                <a:ext cx="3358483" cy="923330"/>
              </a:xfrm>
              <a:prstGeom prst="rect">
                <a:avLst/>
              </a:prstGeom>
              <a:blipFill>
                <a:blip r:embed="rId8"/>
                <a:stretch>
                  <a:fillRect l="-1633" t="-3974" b="-9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581305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87B7F-E882-426E-A7E7-B07955FEA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Softmax</a:t>
            </a:r>
            <a:r>
              <a:rPr lang="en-US" dirty="0"/>
              <a:t> [1]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98A4064-747A-4D80-88C0-399484C60F6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135326" y="1167699"/>
                <a:ext cx="3255431" cy="658450"/>
              </a:xfrm>
            </p:spPr>
            <p:txBody>
              <a:bodyPr/>
              <a:lstStyle/>
              <a:p>
                <a:r>
                  <a:rPr lang="en-US" dirty="0"/>
                  <a:t>where,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0" i="0" dirty="0">
                    <a:latin typeface="+mj-lt"/>
                    <a:ea typeface="Cambria Math" panose="02040503050406030204" pitchFamily="18" charset="0"/>
                  </a:rPr>
                  <a:t>features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0" i="0" dirty="0">
                    <a:latin typeface="+mj-lt"/>
                    <a:ea typeface="Cambria Math" panose="02040503050406030204" pitchFamily="18" charset="0"/>
                  </a:rPr>
                  <a:t>parameters to optimize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98A4064-747A-4D80-88C0-399484C60F6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135326" y="1167699"/>
                <a:ext cx="3255431" cy="658450"/>
              </a:xfrm>
              <a:blipFill>
                <a:blip r:embed="rId2"/>
                <a:stretch>
                  <a:fillRect l="-4494" t="-9259" r="-562" b="-203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2CD768-085D-4A96-9BD7-B85E3A6AC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33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A890B7-5F03-467E-925D-C386DBBC19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369" y="918320"/>
            <a:ext cx="3255431" cy="8962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E7BE5EA-9BF0-472C-9263-C1E8468463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5052" y="4093679"/>
            <a:ext cx="6718935" cy="935041"/>
          </a:xfrm>
          <a:prstGeom prst="rect">
            <a:avLst/>
          </a:prstGeom>
        </p:spPr>
      </p:pic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840439E6-18ED-4710-8214-44A70D083A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0010" y="1025230"/>
            <a:ext cx="3385185" cy="225811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32615FB-CD5F-48CD-9133-F1789761F78B}"/>
                  </a:ext>
                </a:extLst>
              </p:cNvPr>
              <p:cNvSpPr txBox="1"/>
              <p:nvPr/>
            </p:nvSpPr>
            <p:spPr bwMode="gray">
              <a:xfrm>
                <a:off x="242042" y="4327624"/>
                <a:ext cx="624459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Cost function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32615FB-CD5F-48CD-9133-F1789761F7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42042" y="4327624"/>
                <a:ext cx="6244590" cy="369332"/>
              </a:xfrm>
              <a:prstGeom prst="rect">
                <a:avLst/>
              </a:prstGeom>
              <a:blipFill>
                <a:blip r:embed="rId6"/>
                <a:stretch>
                  <a:fillRect l="-879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4E321BF9-3490-411E-8C64-44C9A180FA6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8845" y="2720340"/>
            <a:ext cx="3543300" cy="70866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50A40D8-3DFE-464F-9BCC-F23F1BCD2B76}"/>
                  </a:ext>
                </a:extLst>
              </p:cNvPr>
              <p:cNvSpPr txBox="1"/>
              <p:nvPr/>
            </p:nvSpPr>
            <p:spPr bwMode="gray">
              <a:xfrm>
                <a:off x="4329112" y="2848246"/>
                <a:ext cx="356520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w</a:t>
                </a:r>
                <a:r>
                  <a:rPr lang="en-US" b="0" dirty="0"/>
                  <a:t>here,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0" i="0" dirty="0">
                    <a:latin typeface="+mj-lt"/>
                  </a:rPr>
                  <a:t>are the classes of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50A40D8-3DFE-464F-9BCC-F23F1BCD2B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4329112" y="2848246"/>
                <a:ext cx="3565208" cy="461665"/>
              </a:xfrm>
              <a:prstGeom prst="rect">
                <a:avLst/>
              </a:prstGeom>
              <a:blipFill>
                <a:blip r:embed="rId8"/>
                <a:stretch>
                  <a:fillRect l="-1368" b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2273D951-48A8-4CB2-A198-9926D7C02FE7}"/>
              </a:ext>
            </a:extLst>
          </p:cNvPr>
          <p:cNvSpPr txBox="1"/>
          <p:nvPr/>
        </p:nvSpPr>
        <p:spPr bwMode="gray">
          <a:xfrm>
            <a:off x="127634" y="6442328"/>
            <a:ext cx="970216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[1] http://ufldl.stanford.edu/tutorial/supervised/SoftmaxRegression/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2BA0B15-E55D-44B4-BF44-80F17CBE6C1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41661" y="5429652"/>
            <a:ext cx="6842760" cy="76567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D4227E2-189D-42A9-A67C-2BF3A517ED32}"/>
                  </a:ext>
                </a:extLst>
              </p:cNvPr>
              <p:cNvSpPr txBox="1"/>
              <p:nvPr/>
            </p:nvSpPr>
            <p:spPr bwMode="gray">
              <a:xfrm>
                <a:off x="242042" y="5532074"/>
                <a:ext cx="624459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Gradient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D4227E2-189D-42A9-A67C-2BF3A517ED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42042" y="5532074"/>
                <a:ext cx="6244590" cy="369332"/>
              </a:xfrm>
              <a:prstGeom prst="rect">
                <a:avLst/>
              </a:prstGeom>
              <a:blipFill>
                <a:blip r:embed="rId10"/>
                <a:stretch>
                  <a:fillRect l="-879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85055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6" grpId="0"/>
      <p:bldP spid="2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56059A-837B-4E70-85E0-77BA24169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Next </a:t>
            </a:r>
            <a:r>
              <a:rPr lang="pt-BR" dirty="0" err="1"/>
              <a:t>and</a:t>
            </a:r>
            <a:r>
              <a:rPr lang="pt-BR" dirty="0"/>
              <a:t> Future </a:t>
            </a:r>
            <a:r>
              <a:rPr lang="pt-BR" dirty="0" err="1"/>
              <a:t>Tasks</a:t>
            </a:r>
            <a:r>
              <a:rPr lang="pt-BR" dirty="0"/>
              <a:t>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9E2D8F-BD66-4A77-89AD-0694964867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369" y="1024388"/>
            <a:ext cx="11473384" cy="4797724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pt-BR" dirty="0">
                <a:solidFill>
                  <a:schemeClr val="accent5"/>
                </a:solidFill>
              </a:rPr>
              <a:t>Compute </a:t>
            </a:r>
            <a:r>
              <a:rPr lang="pt-BR" dirty="0" err="1">
                <a:solidFill>
                  <a:schemeClr val="accent5"/>
                </a:solidFill>
              </a:rPr>
              <a:t>and</a:t>
            </a:r>
            <a:r>
              <a:rPr lang="pt-BR" dirty="0">
                <a:solidFill>
                  <a:schemeClr val="accent5"/>
                </a:solidFill>
              </a:rPr>
              <a:t> compare </a:t>
            </a:r>
            <a:r>
              <a:rPr lang="pt-BR" dirty="0" err="1">
                <a:solidFill>
                  <a:schemeClr val="accent5"/>
                </a:solidFill>
              </a:rPr>
              <a:t>graph</a:t>
            </a:r>
            <a:r>
              <a:rPr lang="pt-BR" dirty="0">
                <a:solidFill>
                  <a:schemeClr val="accent5"/>
                </a:solidFill>
              </a:rPr>
              <a:t> </a:t>
            </a:r>
            <a:r>
              <a:rPr lang="pt-BR" dirty="0" err="1">
                <a:solidFill>
                  <a:schemeClr val="accent5"/>
                </a:solidFill>
              </a:rPr>
              <a:t>metrics</a:t>
            </a:r>
            <a:r>
              <a:rPr lang="pt-BR" dirty="0">
                <a:solidFill>
                  <a:schemeClr val="accent5"/>
                </a:solidFill>
              </a:rPr>
              <a:t> (</a:t>
            </a:r>
            <a:r>
              <a:rPr lang="pt-BR" dirty="0" err="1">
                <a:solidFill>
                  <a:schemeClr val="accent5"/>
                </a:solidFill>
              </a:rPr>
              <a:t>Wednesday</a:t>
            </a:r>
            <a:r>
              <a:rPr lang="pt-BR" dirty="0">
                <a:solidFill>
                  <a:schemeClr val="accent5"/>
                </a:solidFill>
              </a:rPr>
              <a:t>, 2.12)</a:t>
            </a:r>
          </a:p>
          <a:p>
            <a:pPr marL="698494" lvl="1" indent="-457200"/>
            <a:r>
              <a:rPr lang="pt-BR" dirty="0" err="1">
                <a:solidFill>
                  <a:schemeClr val="accent5"/>
                </a:solidFill>
              </a:rPr>
              <a:t>Any</a:t>
            </a:r>
            <a:r>
              <a:rPr lang="pt-BR" dirty="0">
                <a:solidFill>
                  <a:schemeClr val="accent5"/>
                </a:solidFill>
              </a:rPr>
              <a:t> </a:t>
            </a:r>
            <a:r>
              <a:rPr lang="pt-BR" dirty="0" err="1">
                <a:solidFill>
                  <a:schemeClr val="accent5"/>
                </a:solidFill>
              </a:rPr>
              <a:t>metrics</a:t>
            </a:r>
            <a:r>
              <a:rPr lang="pt-BR" dirty="0">
                <a:solidFill>
                  <a:schemeClr val="accent5"/>
                </a:solidFill>
              </a:rPr>
              <a:t> </a:t>
            </a:r>
            <a:r>
              <a:rPr lang="pt-BR" dirty="0" err="1">
                <a:solidFill>
                  <a:schemeClr val="accent5"/>
                </a:solidFill>
              </a:rPr>
              <a:t>and</a:t>
            </a:r>
            <a:r>
              <a:rPr lang="pt-BR" dirty="0">
                <a:solidFill>
                  <a:schemeClr val="accent5"/>
                </a:solidFill>
              </a:rPr>
              <a:t> networks </a:t>
            </a:r>
            <a:r>
              <a:rPr lang="pt-BR" dirty="0" err="1">
                <a:solidFill>
                  <a:schemeClr val="accent5"/>
                </a:solidFill>
              </a:rPr>
              <a:t>of</a:t>
            </a:r>
            <a:r>
              <a:rPr lang="pt-BR" dirty="0">
                <a:solidFill>
                  <a:schemeClr val="accent5"/>
                </a:solidFill>
              </a:rPr>
              <a:t> </a:t>
            </a:r>
            <a:r>
              <a:rPr lang="pt-BR" dirty="0" err="1">
                <a:solidFill>
                  <a:schemeClr val="accent5"/>
                </a:solidFill>
              </a:rPr>
              <a:t>your</a:t>
            </a:r>
            <a:r>
              <a:rPr lang="pt-BR" dirty="0">
                <a:solidFill>
                  <a:schemeClr val="accent5"/>
                </a:solidFill>
              </a:rPr>
              <a:t> </a:t>
            </a:r>
            <a:r>
              <a:rPr lang="pt-BR" dirty="0" err="1">
                <a:solidFill>
                  <a:schemeClr val="accent5"/>
                </a:solidFill>
              </a:rPr>
              <a:t>choice</a:t>
            </a:r>
            <a:endParaRPr lang="pt-BR" dirty="0">
              <a:solidFill>
                <a:schemeClr val="accent5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pt-BR" dirty="0" err="1">
                <a:solidFill>
                  <a:schemeClr val="accent5"/>
                </a:solidFill>
              </a:rPr>
              <a:t>First</a:t>
            </a:r>
            <a:r>
              <a:rPr lang="pt-BR" dirty="0">
                <a:solidFill>
                  <a:schemeClr val="accent5"/>
                </a:solidFill>
              </a:rPr>
              <a:t> draft </a:t>
            </a:r>
            <a:r>
              <a:rPr lang="pt-BR" dirty="0" err="1">
                <a:solidFill>
                  <a:schemeClr val="accent5"/>
                </a:solidFill>
              </a:rPr>
              <a:t>of</a:t>
            </a:r>
            <a:r>
              <a:rPr lang="pt-BR" dirty="0">
                <a:solidFill>
                  <a:schemeClr val="accent5"/>
                </a:solidFill>
              </a:rPr>
              <a:t> </a:t>
            </a:r>
            <a:r>
              <a:rPr lang="pt-BR" b="1" dirty="0">
                <a:solidFill>
                  <a:schemeClr val="accent5"/>
                </a:solidFill>
              </a:rPr>
              <a:t>abstract</a:t>
            </a:r>
            <a:r>
              <a:rPr lang="pt-BR" dirty="0">
                <a:solidFill>
                  <a:schemeClr val="accent5"/>
                </a:solidFill>
              </a:rPr>
              <a:t> (Friday, 4.12)</a:t>
            </a:r>
          </a:p>
          <a:p>
            <a:pPr marL="457200" indent="-457200">
              <a:buFont typeface="+mj-lt"/>
              <a:buAutoNum type="arabicPeriod"/>
            </a:pPr>
            <a:r>
              <a:rPr lang="pt-BR" dirty="0" err="1"/>
              <a:t>Predictions</a:t>
            </a:r>
            <a:r>
              <a:rPr lang="pt-BR" dirty="0"/>
              <a:t> </a:t>
            </a:r>
            <a:r>
              <a:rPr lang="pt-BR" dirty="0" err="1"/>
              <a:t>using</a:t>
            </a:r>
            <a:r>
              <a:rPr lang="pt-BR" dirty="0"/>
              <a:t> </a:t>
            </a:r>
            <a:r>
              <a:rPr lang="pt-BR" dirty="0" err="1"/>
              <a:t>traditional</a:t>
            </a:r>
            <a:r>
              <a:rPr lang="pt-BR" dirty="0"/>
              <a:t> </a:t>
            </a:r>
            <a:r>
              <a:rPr lang="pt-BR" dirty="0" err="1"/>
              <a:t>method</a:t>
            </a:r>
            <a:r>
              <a:rPr lang="pt-BR" dirty="0"/>
              <a:t> (</a:t>
            </a:r>
            <a:r>
              <a:rPr lang="pt-BR" dirty="0" err="1"/>
              <a:t>Wednesday</a:t>
            </a:r>
            <a:r>
              <a:rPr lang="pt-BR" dirty="0"/>
              <a:t>, 9.12)</a:t>
            </a:r>
          </a:p>
          <a:p>
            <a:pPr marL="698494" lvl="1" indent="-457200"/>
            <a:r>
              <a:rPr lang="pt-BR" dirty="0" err="1"/>
              <a:t>Any</a:t>
            </a:r>
            <a:r>
              <a:rPr lang="pt-BR" dirty="0"/>
              <a:t> </a:t>
            </a:r>
            <a:r>
              <a:rPr lang="pt-BR" dirty="0" err="1"/>
              <a:t>two</a:t>
            </a:r>
            <a:r>
              <a:rPr lang="pt-BR" dirty="0"/>
              <a:t> </a:t>
            </a:r>
            <a:r>
              <a:rPr lang="pt-BR" dirty="0" err="1"/>
              <a:t>methods</a:t>
            </a:r>
            <a:r>
              <a:rPr lang="pt-BR" dirty="0"/>
              <a:t> </a:t>
            </a:r>
            <a:r>
              <a:rPr lang="pt-BR" dirty="0" err="1"/>
              <a:t>of</a:t>
            </a:r>
            <a:r>
              <a:rPr lang="pt-BR" dirty="0"/>
              <a:t> </a:t>
            </a:r>
            <a:r>
              <a:rPr lang="pt-BR" dirty="0" err="1"/>
              <a:t>your</a:t>
            </a:r>
            <a:r>
              <a:rPr lang="pt-BR" dirty="0"/>
              <a:t> </a:t>
            </a:r>
            <a:r>
              <a:rPr lang="pt-BR" dirty="0" err="1"/>
              <a:t>choice</a:t>
            </a:r>
            <a:endParaRPr lang="pt-BR" dirty="0"/>
          </a:p>
          <a:p>
            <a:pPr marL="457200" indent="-457200">
              <a:buFont typeface="+mj-lt"/>
              <a:buAutoNum type="arabicPeriod"/>
            </a:pPr>
            <a:r>
              <a:rPr lang="pt-BR" dirty="0" err="1"/>
              <a:t>Related</a:t>
            </a:r>
            <a:r>
              <a:rPr lang="pt-BR" dirty="0"/>
              <a:t> </a:t>
            </a:r>
            <a:r>
              <a:rPr lang="pt-BR" dirty="0" err="1"/>
              <a:t>work</a:t>
            </a:r>
            <a:r>
              <a:rPr lang="pt-BR" dirty="0"/>
              <a:t> draft (Friday, 11.12)</a:t>
            </a:r>
          </a:p>
          <a:p>
            <a:pPr marL="457200" indent="-457200">
              <a:buFont typeface="+mj-lt"/>
              <a:buAutoNum type="arabicPeriod"/>
            </a:pPr>
            <a:r>
              <a:rPr lang="pt-BR" dirty="0"/>
              <a:t>Node </a:t>
            </a:r>
            <a:r>
              <a:rPr lang="pt-BR" dirty="0" err="1"/>
              <a:t>and</a:t>
            </a:r>
            <a:r>
              <a:rPr lang="pt-BR" dirty="0"/>
              <a:t> </a:t>
            </a:r>
            <a:r>
              <a:rPr lang="pt-BR" dirty="0" err="1"/>
              <a:t>Graph</a:t>
            </a:r>
            <a:r>
              <a:rPr lang="pt-BR" dirty="0"/>
              <a:t> </a:t>
            </a:r>
            <a:r>
              <a:rPr lang="pt-BR" dirty="0" err="1"/>
              <a:t>Feature</a:t>
            </a:r>
            <a:r>
              <a:rPr lang="pt-BR" dirty="0"/>
              <a:t> Learning (</a:t>
            </a:r>
            <a:r>
              <a:rPr lang="pt-BR" dirty="0" err="1"/>
              <a:t>Wednesday</a:t>
            </a:r>
            <a:r>
              <a:rPr lang="pt-BR" dirty="0"/>
              <a:t>, 16.12) </a:t>
            </a:r>
          </a:p>
          <a:p>
            <a:pPr marL="698494" lvl="1" indent="-457200"/>
            <a:r>
              <a:rPr lang="pt-BR" dirty="0" err="1"/>
              <a:t>Any</a:t>
            </a:r>
            <a:r>
              <a:rPr lang="pt-BR" dirty="0"/>
              <a:t> </a:t>
            </a:r>
            <a:r>
              <a:rPr lang="pt-BR" dirty="0" err="1"/>
              <a:t>two</a:t>
            </a:r>
            <a:r>
              <a:rPr lang="pt-BR" dirty="0"/>
              <a:t> </a:t>
            </a:r>
            <a:r>
              <a:rPr lang="pt-BR" dirty="0" err="1"/>
              <a:t>methods</a:t>
            </a:r>
            <a:r>
              <a:rPr lang="pt-BR" dirty="0"/>
              <a:t> </a:t>
            </a:r>
            <a:r>
              <a:rPr lang="pt-BR" dirty="0" err="1"/>
              <a:t>of</a:t>
            </a:r>
            <a:r>
              <a:rPr lang="pt-BR" dirty="0"/>
              <a:t> </a:t>
            </a:r>
            <a:r>
              <a:rPr lang="pt-BR" dirty="0" err="1"/>
              <a:t>your</a:t>
            </a:r>
            <a:r>
              <a:rPr lang="pt-BR" dirty="0"/>
              <a:t> </a:t>
            </a:r>
            <a:r>
              <a:rPr lang="pt-BR" dirty="0" err="1"/>
              <a:t>choice</a:t>
            </a:r>
            <a:endParaRPr lang="pt-BR" dirty="0"/>
          </a:p>
          <a:p>
            <a:pPr marL="457200" indent="-457200">
              <a:buFont typeface="+mj-lt"/>
              <a:buAutoNum type="arabicPeriod"/>
            </a:pPr>
            <a:r>
              <a:rPr lang="pt-BR" dirty="0"/>
              <a:t>Design </a:t>
            </a:r>
            <a:r>
              <a:rPr lang="pt-BR" dirty="0" err="1"/>
              <a:t>alternative</a:t>
            </a:r>
            <a:r>
              <a:rPr lang="pt-BR" dirty="0"/>
              <a:t> pipelines for </a:t>
            </a:r>
            <a:r>
              <a:rPr lang="pt-BR" dirty="0" err="1"/>
              <a:t>your</a:t>
            </a:r>
            <a:r>
              <a:rPr lang="pt-BR" dirty="0"/>
              <a:t> GNN (</a:t>
            </a:r>
            <a:r>
              <a:rPr lang="pt-BR" dirty="0" err="1"/>
              <a:t>Wednesday</a:t>
            </a:r>
            <a:r>
              <a:rPr lang="pt-BR" dirty="0"/>
              <a:t>, 06.01)</a:t>
            </a:r>
          </a:p>
          <a:p>
            <a:pPr marL="698494" lvl="1" indent="-457200"/>
            <a:r>
              <a:rPr lang="pt-BR" dirty="0" err="1"/>
              <a:t>Three</a:t>
            </a:r>
            <a:r>
              <a:rPr lang="pt-BR" dirty="0"/>
              <a:t> </a:t>
            </a:r>
            <a:r>
              <a:rPr lang="pt-BR" dirty="0" err="1"/>
              <a:t>alternative</a:t>
            </a:r>
            <a:r>
              <a:rPr lang="pt-BR" dirty="0"/>
              <a:t> </a:t>
            </a:r>
            <a:r>
              <a:rPr lang="pt-BR" dirty="0" err="1"/>
              <a:t>different</a:t>
            </a:r>
            <a:r>
              <a:rPr lang="pt-BR" dirty="0"/>
              <a:t> </a:t>
            </a:r>
            <a:r>
              <a:rPr lang="pt-BR" dirty="0" err="1"/>
              <a:t>options</a:t>
            </a:r>
            <a:r>
              <a:rPr lang="pt-BR" dirty="0"/>
              <a:t> for </a:t>
            </a:r>
            <a:r>
              <a:rPr lang="pt-BR" dirty="0" err="1"/>
              <a:t>embedding</a:t>
            </a:r>
            <a:r>
              <a:rPr lang="pt-BR" dirty="0"/>
              <a:t>, </a:t>
            </a:r>
            <a:r>
              <a:rPr lang="pt-BR" dirty="0" err="1"/>
              <a:t>aggregation</a:t>
            </a:r>
            <a:r>
              <a:rPr lang="pt-BR" dirty="0"/>
              <a:t>, </a:t>
            </a:r>
            <a:r>
              <a:rPr lang="pt-BR" dirty="0" err="1"/>
              <a:t>and</a:t>
            </a:r>
            <a:r>
              <a:rPr lang="pt-BR" dirty="0"/>
              <a:t> </a:t>
            </a:r>
            <a:r>
              <a:rPr lang="pt-BR" dirty="0" err="1"/>
              <a:t>enconding</a:t>
            </a:r>
            <a:endParaRPr lang="pt-BR" dirty="0"/>
          </a:p>
          <a:p>
            <a:pPr marL="698494" lvl="1" indent="-457200"/>
            <a:r>
              <a:rPr lang="pt-BR" dirty="0"/>
              <a:t>Test </a:t>
            </a:r>
            <a:r>
              <a:rPr lang="pt-BR" dirty="0" err="1"/>
              <a:t>at</a:t>
            </a:r>
            <a:r>
              <a:rPr lang="pt-BR" dirty="0"/>
              <a:t> </a:t>
            </a:r>
            <a:r>
              <a:rPr lang="pt-BR" dirty="0" err="1"/>
              <a:t>least</a:t>
            </a:r>
            <a:r>
              <a:rPr lang="pt-BR" dirty="0"/>
              <a:t> </a:t>
            </a:r>
            <a:r>
              <a:rPr lang="pt-BR" dirty="0" err="1"/>
              <a:t>one</a:t>
            </a:r>
            <a:r>
              <a:rPr lang="pt-BR" dirty="0"/>
              <a:t>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44D838-EB3D-4D0D-822F-FD7D93CBE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5852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E883A-AF77-4722-8027-10DFC5DC3B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- Message Passing – Simulation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A77F8C-63DC-4758-9C4F-23CAEAB0A4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369" y="1213308"/>
            <a:ext cx="11473384" cy="3797450"/>
          </a:xfrm>
        </p:spPr>
        <p:txBody>
          <a:bodyPr/>
          <a:lstStyle/>
          <a:p>
            <a:r>
              <a:rPr lang="en-US" sz="1800" dirty="0"/>
              <a:t>Execute and Prepare to Explain the following simulation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Create a graph that reflects </a:t>
            </a:r>
            <a:r>
              <a:rPr lang="en-US" sz="1800" dirty="0" err="1"/>
              <a:t>SockShop</a:t>
            </a:r>
            <a:r>
              <a:rPr lang="en-US" sz="1800" dirty="0"/>
              <a:t> </a:t>
            </a:r>
            <a:r>
              <a:rPr lang="en-US" sz="1800" dirty="0" err="1"/>
              <a:t>ServiceMash</a:t>
            </a:r>
            <a:r>
              <a:rPr lang="en-US" sz="1800" dirty="0"/>
              <a:t> diagram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Simulate message passing from a central node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Simulate message passing from a intermediate node</a:t>
            </a:r>
          </a:p>
          <a:p>
            <a:endParaRPr lang="en-US" sz="1800" dirty="0"/>
          </a:p>
          <a:p>
            <a:endParaRPr lang="en-US" sz="1800" dirty="0"/>
          </a:p>
          <a:p>
            <a:r>
              <a:rPr lang="en-US" sz="1800" dirty="0"/>
              <a:t>Source code model from [Zak </a:t>
            </a:r>
            <a:r>
              <a:rPr lang="en-US" sz="1800" dirty="0" err="1"/>
              <a:t>Jost</a:t>
            </a:r>
            <a:r>
              <a:rPr lang="en-US" sz="1800" dirty="0"/>
              <a:t>]:  </a:t>
            </a:r>
            <a:r>
              <a:rPr lang="en-US" sz="1800" dirty="0">
                <a:hlinkClick r:id="rId2"/>
              </a:rPr>
              <a:t>https://github.com/christianadriano/blog_code/blob/master/gcn_numpy/message_passing.ipynb</a:t>
            </a:r>
            <a:r>
              <a:rPr lang="en-US" sz="1800" dirty="0"/>
              <a:t>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E559C3-E9AB-46A6-BA0D-EB8B30B271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35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701322-27DB-8236-F9F8-02EA74545CEB}"/>
              </a:ext>
            </a:extLst>
          </p:cNvPr>
          <p:cNvSpPr txBox="1"/>
          <p:nvPr/>
        </p:nvSpPr>
        <p:spPr bwMode="gray">
          <a:xfrm>
            <a:off x="127635" y="6302139"/>
            <a:ext cx="62445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Zak </a:t>
            </a:r>
            <a:r>
              <a:rPr lang="en-US" dirty="0" err="1"/>
              <a:t>Jost</a:t>
            </a:r>
            <a:r>
              <a:rPr lang="en-US" dirty="0"/>
              <a:t>, </a:t>
            </a:r>
            <a:r>
              <a:rPr lang="en-US" dirty="0" err="1">
                <a:hlinkClick r:id="rId3"/>
              </a:rPr>
              <a:t>zjost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blog_code</a:t>
            </a:r>
            <a:r>
              <a:rPr lang="en-US" dirty="0"/>
              <a:t>, http://blog.zakjost.com/</a:t>
            </a:r>
          </a:p>
        </p:txBody>
      </p:sp>
    </p:spTree>
    <p:extLst>
      <p:ext uri="{BB962C8B-B14F-4D97-AF65-F5344CB8AC3E}">
        <p14:creationId xmlns:p14="http://schemas.microsoft.com/office/powerpoint/2010/main" val="37939919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7EBB6C5-1871-444B-AD84-356DE1BC29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8368" y="4656578"/>
            <a:ext cx="11228913" cy="1001364"/>
          </a:xfrm>
          <a:noFill/>
        </p:spPr>
        <p:txBody>
          <a:bodyPr/>
          <a:lstStyle/>
          <a:p>
            <a:r>
              <a:rPr lang="en-US" dirty="0"/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3752993035"/>
      </p:ext>
    </p:extLst>
  </p:cSld>
  <p:clrMapOvr>
    <a:masterClrMapping/>
  </p:clrMapOvr>
  <p:transition spd="slow">
    <p:wipe dir="d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CA635-390A-499A-A3AA-C3265840BD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 – Uber Eats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9E4492-4279-46A7-8FC5-CDE9AA5FD9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498C38-19F1-41D7-B534-A86CF72E77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574" y="906779"/>
            <a:ext cx="9382645" cy="55800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1CAC05F-2AC4-4F04-8540-B127A87136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2061" y="4363793"/>
            <a:ext cx="5282712" cy="198768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1301B49-DB1E-4C43-BACF-D56B55BBFCC4}"/>
              </a:ext>
            </a:extLst>
          </p:cNvPr>
          <p:cNvSpPr txBox="1"/>
          <p:nvPr/>
        </p:nvSpPr>
        <p:spPr bwMode="gray">
          <a:xfrm>
            <a:off x="2606040" y="906779"/>
            <a:ext cx="1661160" cy="36933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b="1" dirty="0"/>
              <a:t>Ingredients</a:t>
            </a:r>
            <a:endParaRPr lang="en-US" sz="12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64838A-1035-46F4-999E-6EFCAE97724C}"/>
              </a:ext>
            </a:extLst>
          </p:cNvPr>
          <p:cNvSpPr txBox="1"/>
          <p:nvPr/>
        </p:nvSpPr>
        <p:spPr bwMode="gray">
          <a:xfrm>
            <a:off x="4747260" y="906779"/>
            <a:ext cx="1074420" cy="36933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b="1" dirty="0"/>
              <a:t>Dishes</a:t>
            </a:r>
            <a:endParaRPr lang="en-US" sz="1200" b="1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FB637CE-AD72-40D5-B1B7-3FB9117B3688}"/>
              </a:ext>
            </a:extLst>
          </p:cNvPr>
          <p:cNvSpPr/>
          <p:nvPr/>
        </p:nvSpPr>
        <p:spPr bwMode="gray">
          <a:xfrm>
            <a:off x="9067800" y="5676900"/>
            <a:ext cx="2646973" cy="809904"/>
          </a:xfrm>
          <a:prstGeom prst="ellipse">
            <a:avLst/>
          </a:prstGeom>
          <a:solidFill>
            <a:srgbClr val="B1063A">
              <a:alpha val="1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C3DB810-78D1-E1CF-5857-2C72311BA909}"/>
              </a:ext>
            </a:extLst>
          </p:cNvPr>
          <p:cNvSpPr txBox="1"/>
          <p:nvPr/>
        </p:nvSpPr>
        <p:spPr bwMode="gray">
          <a:xfrm>
            <a:off x="0" y="6486805"/>
            <a:ext cx="78105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Source: https://eng.uber.com/uber-eats-graph-learning/</a:t>
            </a:r>
          </a:p>
        </p:txBody>
      </p:sp>
    </p:spTree>
    <p:extLst>
      <p:ext uri="{BB962C8B-B14F-4D97-AF65-F5344CB8AC3E}">
        <p14:creationId xmlns:p14="http://schemas.microsoft.com/office/powerpoint/2010/main" val="386815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2583F0-A6C5-4A04-86BA-D2622A197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Outcomes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90025C-A045-4AC7-A58E-E39A77913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1342C47-211B-4C0A-8BDA-D3CE3DD31C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043" y="1104900"/>
            <a:ext cx="10055739" cy="503464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622B4B3-98CD-4FAB-A442-906BAE6D6D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8022" y="3429000"/>
            <a:ext cx="5121984" cy="3057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4282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C220EF-8ECA-4609-868F-2549F39EC2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Pipeline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AB3EB5-5D5B-43CF-88F9-FBFD2AC11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42CDE2-7793-48CF-9F0F-759FB0CE88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220" y="1070982"/>
            <a:ext cx="9959340" cy="554621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867E35E-A0ED-774D-CEE7-93D4BF4D3413}"/>
              </a:ext>
            </a:extLst>
          </p:cNvPr>
          <p:cNvSpPr txBox="1"/>
          <p:nvPr/>
        </p:nvSpPr>
        <p:spPr bwMode="gray">
          <a:xfrm>
            <a:off x="0" y="6486805"/>
            <a:ext cx="78105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Source: https://eng.uber.com/uber-eats-graph-learning/</a:t>
            </a:r>
          </a:p>
        </p:txBody>
      </p:sp>
    </p:spTree>
    <p:extLst>
      <p:ext uri="{BB962C8B-B14F-4D97-AF65-F5344CB8AC3E}">
        <p14:creationId xmlns:p14="http://schemas.microsoft.com/office/powerpoint/2010/main" val="42720827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738189-F79C-4DE6-B5DE-520E9A6BE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Bipartite Graph for Dish Recommendation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F3092D1-63D6-4EA5-97F7-B081B89EE8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70018" y="1543198"/>
            <a:ext cx="2365243" cy="335919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254455-BF71-439B-8E69-E3535FAB55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6903AA9B-DB8C-471D-B8C7-1369CF52ECF0}"/>
                  </a:ext>
                </a:extLst>
              </p:cNvPr>
              <p:cNvSpPr txBox="1">
                <a:spLocks/>
              </p:cNvSpPr>
              <p:nvPr/>
            </p:nvSpPr>
            <p:spPr bwMode="gray">
              <a:xfrm>
                <a:off x="478369" y="1213308"/>
                <a:ext cx="11473384" cy="2104679"/>
              </a:xfrm>
              <a:prstGeom prst="rect">
                <a:avLst/>
              </a:prstGeom>
            </p:spPr>
            <p:txBody>
              <a:bodyPr vert="horz" lIns="0" tIns="0" rIns="0" bIns="0" rtlCol="0" anchor="t" anchorCtr="0">
                <a:spAutoFit/>
              </a:bodyPr>
              <a:lstStyle>
                <a:lvl1pPr marL="0" indent="0" algn="l" defTabSz="1219170" rtl="0" eaLnBrk="1" latinLnBrk="0" hangingPunct="1">
                  <a:lnSpc>
                    <a:spcPts val="2667"/>
                  </a:lnSpc>
                  <a:spcBef>
                    <a:spcPts val="400"/>
                  </a:spcBef>
                  <a:spcAft>
                    <a:spcPts val="400"/>
                  </a:spcAft>
                  <a:buFont typeface="Arial" panose="020B0604020202020204" pitchFamily="34" charset="0"/>
                  <a:buNone/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41294" indent="-241294" algn="l" defTabSz="1219170" rtl="0" eaLnBrk="1" latinLnBrk="0" hangingPunct="1">
                  <a:lnSpc>
                    <a:spcPts val="2667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■"/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79988" indent="-239994" algn="l" defTabSz="1219170" rtl="0" eaLnBrk="1" latinLnBrk="0" hangingPunct="1">
                  <a:lnSpc>
                    <a:spcPts val="2667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□"/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717533" indent="-239994" algn="l" defTabSz="1219170" rtl="0" eaLnBrk="1" latinLnBrk="0" hangingPunct="1">
                  <a:lnSpc>
                    <a:spcPts val="2667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–"/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59991" indent="-359991" algn="l" defTabSz="1219170" rtl="0" eaLnBrk="1" latinLnBrk="0" hangingPunct="1">
                  <a:lnSpc>
                    <a:spcPts val="2667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chemeClr val="accent1"/>
                  </a:buClr>
                  <a:buSzPct val="100000"/>
                  <a:buFont typeface="+mj-lt"/>
                  <a:buAutoNum type="arabicPeriod"/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719982" indent="-359991" algn="l" defTabSz="1219170" rtl="0" eaLnBrk="1" latinLnBrk="0" hangingPunct="1">
                  <a:lnSpc>
                    <a:spcPts val="2667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chemeClr val="accent1"/>
                  </a:buClr>
                  <a:buSzPct val="100000"/>
                  <a:buFont typeface="+mj-lt"/>
                  <a:buAutoNum type="alphaLcParenR"/>
                  <a:defRPr sz="18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0" indent="0" algn="l" defTabSz="1219170" rtl="0" eaLnBrk="1" latinLnBrk="0" hangingPunct="1">
                  <a:lnSpc>
                    <a:spcPts val="2800"/>
                  </a:lnSpc>
                  <a:spcBef>
                    <a:spcPts val="533"/>
                  </a:spcBef>
                  <a:spcAft>
                    <a:spcPts val="533"/>
                  </a:spcAft>
                  <a:buClr>
                    <a:schemeClr val="accent1"/>
                  </a:buClr>
                  <a:buSzPct val="90000"/>
                  <a:buFont typeface="Arial" panose="020B0604020202020204" pitchFamily="34" charset="0"/>
                  <a:buNone/>
                  <a:defRPr sz="2133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7pPr>
                <a:lvl8pPr marL="0" indent="0" algn="l" defTabSz="1219170" rtl="0" eaLnBrk="1" latinLnBrk="0" hangingPunct="1">
                  <a:lnSpc>
                    <a:spcPts val="2800"/>
                  </a:lnSpc>
                  <a:spcBef>
                    <a:spcPts val="533"/>
                  </a:spcBef>
                  <a:spcAft>
                    <a:spcPts val="533"/>
                  </a:spcAft>
                  <a:buFont typeface="Arial" panose="020B0604020202020204" pitchFamily="34" charset="0"/>
                  <a:buNone/>
                  <a:defRPr sz="2133" b="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8pPr>
                <a:lvl9pPr marL="0" indent="0" algn="l" defTabSz="1219170" rtl="0" eaLnBrk="1" latinLnBrk="0" hangingPunct="1">
                  <a:lnSpc>
                    <a:spcPts val="2800"/>
                  </a:lnSpc>
                  <a:spcBef>
                    <a:spcPts val="533"/>
                  </a:spcBef>
                  <a:spcAft>
                    <a:spcPts val="533"/>
                  </a:spcAft>
                  <a:buFont typeface="Arial" panose="020B0604020202020204" pitchFamily="34" charset="0"/>
                  <a:buNone/>
                  <a:defRPr sz="2133" b="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users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Dishes</a:t>
                </a:r>
              </a:p>
              <a:p>
                <a:r>
                  <a:rPr lang="en-US" dirty="0"/>
                  <a:t>Users connect to dishes by number of times they order a dish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New users and new dishes are added every day</a:t>
                </a:r>
              </a:p>
              <a:p>
                <a:r>
                  <a:rPr lang="en-US" dirty="0"/>
                  <a:t>Each node has a feature (e.g., word2vec) </a:t>
                </a:r>
              </a:p>
            </p:txBody>
          </p:sp>
        </mc:Choice>
        <mc:Fallback xmlns="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6903AA9B-DB8C-471D-B8C7-1369CF52EC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478369" y="1213308"/>
                <a:ext cx="11473384" cy="2104679"/>
              </a:xfrm>
              <a:prstGeom prst="rect">
                <a:avLst/>
              </a:prstGeom>
              <a:blipFill>
                <a:blip r:embed="rId3"/>
                <a:stretch>
                  <a:fillRect l="-1275" t="-2609" b="-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C787DA2B-D7B2-96E5-29BA-7142F3FDF27A}"/>
              </a:ext>
            </a:extLst>
          </p:cNvPr>
          <p:cNvSpPr txBox="1"/>
          <p:nvPr/>
        </p:nvSpPr>
        <p:spPr bwMode="gray">
          <a:xfrm>
            <a:off x="0" y="6486805"/>
            <a:ext cx="78105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Source: https://eng.uber.com/uber-eats-graph-learning/</a:t>
            </a:r>
          </a:p>
        </p:txBody>
      </p:sp>
    </p:spTree>
    <p:extLst>
      <p:ext uri="{BB962C8B-B14F-4D97-AF65-F5344CB8AC3E}">
        <p14:creationId xmlns:p14="http://schemas.microsoft.com/office/powerpoint/2010/main" val="37539507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33EB3F-695E-4D72-B314-2E369553D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Margin Loss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A2A641-ED04-4260-B1AC-4508FD3350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369" y="1213308"/>
            <a:ext cx="11473384" cy="309315"/>
          </a:xfrm>
        </p:spPr>
        <p:txBody>
          <a:bodyPr/>
          <a:lstStyle/>
          <a:p>
            <a:r>
              <a:rPr lang="en-US" dirty="0"/>
              <a:t>For dish recommendation, the goal is to rank dishes for each user.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DDBBD0-17BC-48C3-8E6A-74F82B128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8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7FBB7A-4B10-4B14-93EE-A03A47DF0F5D}"/>
              </a:ext>
            </a:extLst>
          </p:cNvPr>
          <p:cNvSpPr txBox="1"/>
          <p:nvPr/>
        </p:nvSpPr>
        <p:spPr bwMode="gray">
          <a:xfrm>
            <a:off x="1455420" y="3850832"/>
            <a:ext cx="6271260" cy="74132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600" dirty="0"/>
              <a:t>Goal is for the positive pair to surpass the negative pair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641596D-034D-4C1B-B30A-32636D512B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0752" y="1944455"/>
            <a:ext cx="6486525" cy="148454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A86653A-45FA-DF15-BB1E-EAA029F4B719}"/>
              </a:ext>
            </a:extLst>
          </p:cNvPr>
          <p:cNvSpPr txBox="1"/>
          <p:nvPr/>
        </p:nvSpPr>
        <p:spPr bwMode="gray">
          <a:xfrm>
            <a:off x="0" y="6486805"/>
            <a:ext cx="78105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Source: https://eng.uber.com/uber-eats-graph-learning/</a:t>
            </a:r>
          </a:p>
        </p:txBody>
      </p:sp>
    </p:spTree>
    <p:extLst>
      <p:ext uri="{BB962C8B-B14F-4D97-AF65-F5344CB8AC3E}">
        <p14:creationId xmlns:p14="http://schemas.microsoft.com/office/powerpoint/2010/main" val="22012859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0CCD66-5639-4F63-A735-2FE1E9D1AB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 with Low Rank Positives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E7FC2B-03B8-4A4D-8B59-6911965975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61042-0DC2-4A04-AA50-F6D44EB20EBA}" type="slidenum">
              <a:rPr lang="en-US" smtClean="0"/>
              <a:t>9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7DBEB93-E623-47C7-AF97-9B585D8390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132" y="1073840"/>
            <a:ext cx="9169402" cy="39917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1965888-2A1C-A0DE-9F55-1B76AF4578D7}"/>
              </a:ext>
            </a:extLst>
          </p:cNvPr>
          <p:cNvSpPr txBox="1"/>
          <p:nvPr/>
        </p:nvSpPr>
        <p:spPr bwMode="gray">
          <a:xfrm>
            <a:off x="0" y="6486805"/>
            <a:ext cx="78105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Source: https://eng.uber.com/uber-eats-graph-learning/</a:t>
            </a:r>
          </a:p>
        </p:txBody>
      </p:sp>
    </p:spTree>
    <p:extLst>
      <p:ext uri="{BB962C8B-B14F-4D97-AF65-F5344CB8AC3E}">
        <p14:creationId xmlns:p14="http://schemas.microsoft.com/office/powerpoint/2010/main" val="1300340283"/>
      </p:ext>
    </p:extLst>
  </p:cSld>
  <p:clrMapOvr>
    <a:masterClrMapping/>
  </p:clrMapOvr>
</p:sld>
</file>

<file path=ppt/theme/theme1.xml><?xml version="1.0" encoding="utf-8"?>
<a:theme xmlns:a="http://schemas.openxmlformats.org/drawingml/2006/main" name="HPI PPT-Template">
  <a:themeElements>
    <a:clrScheme name="HPI">
      <a:dk1>
        <a:srgbClr val="323232"/>
      </a:dk1>
      <a:lt1>
        <a:sysClr val="window" lastClr="FFFFFF"/>
      </a:lt1>
      <a:dk2>
        <a:srgbClr val="969696"/>
      </a:dk2>
      <a:lt2>
        <a:srgbClr val="5A6166"/>
      </a:lt2>
      <a:accent1>
        <a:srgbClr val="B1063A"/>
      </a:accent1>
      <a:accent2>
        <a:srgbClr val="DD640C"/>
      </a:accent2>
      <a:accent3>
        <a:srgbClr val="F6A800"/>
      </a:accent3>
      <a:accent4>
        <a:srgbClr val="007A9E"/>
      </a:accent4>
      <a:accent5>
        <a:srgbClr val="B4B4B4"/>
      </a:accent5>
      <a:accent6>
        <a:srgbClr val="DCDCDC"/>
      </a:accent6>
      <a:hlink>
        <a:srgbClr val="B1063A"/>
      </a:hlink>
      <a:folHlink>
        <a:srgbClr val="B1063A"/>
      </a:folHlink>
    </a:clrScheme>
    <a:fontScheme name="HP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ln>
          <a:noFill/>
        </a:ln>
      </a:spPr>
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Bef>
            <a:spcPts val="300"/>
          </a:spcBef>
          <a:spcAft>
            <a:spcPts val="300"/>
          </a:spcAft>
          <a:defRPr sz="1200" b="1"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lIns="0" tIns="0" rIns="0" bIns="0" rtlCol="0">
        <a:noAutofit/>
      </a:bodyPr>
      <a:lstStyle>
        <a:defPPr marL="182563" indent="-182563">
          <a:spcBef>
            <a:spcPts val="300"/>
          </a:spcBef>
          <a:spcAft>
            <a:spcPts val="300"/>
          </a:spcAft>
          <a:buClr>
            <a:schemeClr val="accent1"/>
          </a:buClr>
          <a:buSzPct val="90000"/>
          <a:buFont typeface="Arial" panose="020B0604020202020204" pitchFamily="34" charset="0"/>
          <a:buChar char="■"/>
          <a:defRPr sz="12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myTemplate" id="{2063BE8A-A688-4B5F-97FF-457FF8D42FC7}" vid="{880E0C7C-9943-42C8-9DD6-CE28215DC46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3004</TotalTime>
  <Words>2842</Words>
  <Application>Microsoft Office PowerPoint</Application>
  <PresentationFormat>Widescreen</PresentationFormat>
  <Paragraphs>353</Paragraphs>
  <Slides>36</Slides>
  <Notes>11</Notes>
  <HiddenSlides>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4" baseType="lpstr">
      <vt:lpstr>Arial</vt:lpstr>
      <vt:lpstr>Calibri</vt:lpstr>
      <vt:lpstr>Cambria Math</vt:lpstr>
      <vt:lpstr>CMR10</vt:lpstr>
      <vt:lpstr>NimbusRomNo9L-Regu</vt:lpstr>
      <vt:lpstr>NimbusRomNo9L-ReguItal</vt:lpstr>
      <vt:lpstr>Verdana</vt:lpstr>
      <vt:lpstr>HPI PPT-Template</vt:lpstr>
      <vt:lpstr>Graph Convolutional Networks lecture-7  Course on Machine Learning on Spatio-Temporal Graphs (Summer Term 22)</vt:lpstr>
      <vt:lpstr>Quick recap</vt:lpstr>
      <vt:lpstr>Topics</vt:lpstr>
      <vt:lpstr>Motivation – Uber Eats</vt:lpstr>
      <vt:lpstr>Outcomes</vt:lpstr>
      <vt:lpstr>Pipeline</vt:lpstr>
      <vt:lpstr>Bipartite Graph for Dish Recommendation</vt:lpstr>
      <vt:lpstr>Margin Loss</vt:lpstr>
      <vt:lpstr>Loss with Low Rank Positives</vt:lpstr>
      <vt:lpstr>Weighted pool aggregation</vt:lpstr>
      <vt:lpstr>GNN key idea</vt:lpstr>
      <vt:lpstr>Solution for Recursion = Message Passing</vt:lpstr>
      <vt:lpstr>Tutorials - GNN</vt:lpstr>
      <vt:lpstr>Scalability</vt:lpstr>
      <vt:lpstr>Inductive capability</vt:lpstr>
      <vt:lpstr>Number of Layers in a GCN</vt:lpstr>
      <vt:lpstr>Steps</vt:lpstr>
      <vt:lpstr>Relational GCN</vt:lpstr>
      <vt:lpstr>Graph Neural Networks - Essence</vt:lpstr>
      <vt:lpstr>Next steps</vt:lpstr>
      <vt:lpstr>Suggested Task: Over-smoothing mitigation solutions</vt:lpstr>
      <vt:lpstr>Suggested Task: Anomaly detection in &amp; with graphs</vt:lpstr>
      <vt:lpstr>Quick Math background based on Message Passing</vt:lpstr>
      <vt:lpstr>Sum Operation</vt:lpstr>
      <vt:lpstr>Average Operation</vt:lpstr>
      <vt:lpstr>Spectral Operation</vt:lpstr>
      <vt:lpstr>Message Passing with a Transition Matrix</vt:lpstr>
      <vt:lpstr>Message Passing – Scale by Target Node [Kipf &amp; Welling 2017] </vt:lpstr>
      <vt:lpstr>Fast Approximate Convolutions on Graphs [Kipf &amp; Welling 2017] </vt:lpstr>
      <vt:lpstr>Spectral Graph Convolutions [Kipf &amp; Welling 2017] </vt:lpstr>
      <vt:lpstr>Approximation with Chebyshev Polynomials [Hammond 2011]</vt:lpstr>
      <vt:lpstr>Forward computation in the GNN [Kipf &amp; Welling 2017] </vt:lpstr>
      <vt:lpstr>Softmax [1] </vt:lpstr>
      <vt:lpstr>Next and Future Tasks </vt:lpstr>
      <vt:lpstr>Task - Message Passing – Simulation</vt:lpstr>
      <vt:lpstr>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PageRank and Markov Chains lecture-6  Course on Graph Neural Networks (Winter Term 20/21)</dc:title>
  <dc:creator>Christian Adriano</dc:creator>
  <cp:lastModifiedBy>Christian Adriano</cp:lastModifiedBy>
  <cp:revision>159</cp:revision>
  <dcterms:created xsi:type="dcterms:W3CDTF">2020-12-01T00:00:06Z</dcterms:created>
  <dcterms:modified xsi:type="dcterms:W3CDTF">2022-05-18T10:24:43Z</dcterms:modified>
</cp:coreProperties>
</file>